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6"/>
  </p:notesMasterIdLst>
  <p:handoutMasterIdLst>
    <p:handoutMasterId r:id="rId37"/>
  </p:handoutMasterIdLst>
  <p:sldIdLst>
    <p:sldId id="1128" r:id="rId2"/>
    <p:sldId id="1062" r:id="rId3"/>
    <p:sldId id="1094" r:id="rId4"/>
    <p:sldId id="1127" r:id="rId5"/>
    <p:sldId id="1095" r:id="rId6"/>
    <p:sldId id="1065" r:id="rId7"/>
    <p:sldId id="1096" r:id="rId8"/>
    <p:sldId id="1067" r:id="rId9"/>
    <p:sldId id="1098" r:id="rId10"/>
    <p:sldId id="1068" r:id="rId11"/>
    <p:sldId id="1097" r:id="rId12"/>
    <p:sldId id="1070" r:id="rId13"/>
    <p:sldId id="1099" r:id="rId14"/>
    <p:sldId id="1100" r:id="rId15"/>
    <p:sldId id="1071" r:id="rId16"/>
    <p:sldId id="1101" r:id="rId17"/>
    <p:sldId id="1072" r:id="rId18"/>
    <p:sldId id="1102" r:id="rId19"/>
    <p:sldId id="1103" r:id="rId20"/>
    <p:sldId id="1075" r:id="rId21"/>
    <p:sldId id="1104" r:id="rId22"/>
    <p:sldId id="1116" r:id="rId23"/>
    <p:sldId id="1077" r:id="rId24"/>
    <p:sldId id="1106" r:id="rId25"/>
    <p:sldId id="1123" r:id="rId26"/>
    <p:sldId id="1124" r:id="rId27"/>
    <p:sldId id="1107" r:id="rId28"/>
    <p:sldId id="1079" r:id="rId29"/>
    <p:sldId id="1108" r:id="rId30"/>
    <p:sldId id="1081" r:id="rId31"/>
    <p:sldId id="1125" r:id="rId32"/>
    <p:sldId id="1117" r:id="rId33"/>
    <p:sldId id="1110" r:id="rId34"/>
    <p:sldId id="1126" r:id="rId35"/>
  </p:sldIdLst>
  <p:sldSz cx="9144000" cy="6858000" type="screen4x3"/>
  <p:notesSz cx="6858000" cy="9144000"/>
  <p:custDataLst>
    <p:tags r:id="rId3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sz="36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sz="36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sz="36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sz="36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1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00"/>
    <a:srgbClr val="969696"/>
    <a:srgbClr val="66CCFF"/>
    <a:srgbClr val="B2B2B2"/>
    <a:srgbClr val="003300"/>
    <a:srgbClr val="66FF33"/>
    <a:srgbClr val="FB55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81" autoAdjust="0"/>
    <p:restoredTop sz="97935" autoAdjust="0"/>
  </p:normalViewPr>
  <p:slideViewPr>
    <p:cSldViewPr snapToGrid="0">
      <p:cViewPr varScale="1">
        <p:scale>
          <a:sx n="45" d="100"/>
          <a:sy n="45" d="100"/>
        </p:scale>
        <p:origin x="588" y="66"/>
      </p:cViewPr>
      <p:guideLst>
        <p:guide orient="horz" pos="2218"/>
        <p:guide pos="2880"/>
      </p:guideLst>
    </p:cSldViewPr>
  </p:slideViewPr>
  <p:outlineViewPr>
    <p:cViewPr>
      <p:scale>
        <a:sx n="33" d="100"/>
        <a:sy n="33" d="100"/>
      </p:scale>
      <p:origin x="0" y="197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205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1526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>
                <a:latin typeface="Arial Unicode MS" pitchFamily="34" charset="-128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Biology, 9th ed, Sylvia Mader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055938" y="244475"/>
            <a:ext cx="7540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b" anchorCtr="0" compatLnSpc="1">
            <a:prstTxWarp prst="textNoShape">
              <a:avLst/>
            </a:prstTxWarp>
            <a:spAutoFit/>
          </a:bodyPr>
          <a:lstStyle>
            <a:lvl1pPr algn="ctr">
              <a:defRPr sz="1400" b="1">
                <a:latin typeface="Arial Unicode MS" pitchFamily="34" charset="-128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The Biosphere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488113" y="0"/>
            <a:ext cx="3698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latin typeface="Arial Unicode MS" charset="0"/>
              </a:defRPr>
            </a:lvl1pPr>
          </a:lstStyle>
          <a:p>
            <a:fld id="{B5890D5A-368A-8245-988B-0F4FE66EACC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2976563" y="0"/>
            <a:ext cx="9112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>
                <a:latin typeface="Arial Unicode MS" pitchFamily="34" charset="-128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Chapter 49</a:t>
            </a:r>
          </a:p>
        </p:txBody>
      </p:sp>
    </p:spTree>
    <p:extLst>
      <p:ext uri="{BB962C8B-B14F-4D97-AF65-F5344CB8AC3E}">
        <p14:creationId xmlns:p14="http://schemas.microsoft.com/office/powerpoint/2010/main" val="2952942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1526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>
                <a:latin typeface="Arial Unicode MS" pitchFamily="34" charset="-128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Biology, 9th ed, Sylvia Mader</a:t>
            </a:r>
          </a:p>
        </p:txBody>
      </p:sp>
      <p:sp>
        <p:nvSpPr>
          <p:cNvPr id="54275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08213" y="542925"/>
            <a:ext cx="2439987" cy="18303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6525" y="2511425"/>
            <a:ext cx="6580188" cy="647541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051175" y="244475"/>
            <a:ext cx="7540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b" anchorCtr="0" compatLnSpc="1">
            <a:prstTxWarp prst="textNoShape">
              <a:avLst/>
            </a:prstTxWarp>
            <a:spAutoFit/>
          </a:bodyPr>
          <a:lstStyle>
            <a:lvl1pPr algn="ctr">
              <a:defRPr sz="1400" b="1">
                <a:latin typeface="Arial Unicode MS" pitchFamily="34" charset="-128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The Biosphere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032500" y="0"/>
            <a:ext cx="8239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latin typeface="Arial Unicode MS" charset="0"/>
              </a:defRPr>
            </a:lvl1pPr>
          </a:lstStyle>
          <a:p>
            <a:r>
              <a:rPr lang="en-US"/>
              <a:t>Slide #</a:t>
            </a:r>
            <a:fld id="{6A852FCE-EE89-1D48-8822-ABB910CD0C4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2973388" y="0"/>
            <a:ext cx="9112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>
                <a:latin typeface="Arial Unicode MS" pitchFamily="34" charset="-128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Chapter 49</a:t>
            </a:r>
          </a:p>
        </p:txBody>
      </p:sp>
    </p:spTree>
    <p:extLst>
      <p:ext uri="{BB962C8B-B14F-4D97-AF65-F5344CB8AC3E}">
        <p14:creationId xmlns:p14="http://schemas.microsoft.com/office/powerpoint/2010/main" val="214795401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16" charset="0"/>
        <a:ea typeface="ＭＳ Ｐゴシック" charset="0"/>
        <a:cs typeface="+mn-cs"/>
      </a:defRPr>
    </a:lvl1pPr>
    <a:lvl2pPr marL="342900" indent="-109538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Times New Roman" pitchFamily="116" charset="0"/>
        <a:ea typeface="ＭＳ Ｐゴシック" charset="0"/>
        <a:cs typeface="+mn-cs"/>
      </a:defRPr>
    </a:lvl2pPr>
    <a:lvl3pPr marL="568325" indent="-111125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Times New Roman" pitchFamily="116" charset="0"/>
        <a:ea typeface="ＭＳ Ｐゴシック" charset="0"/>
        <a:cs typeface="+mn-cs"/>
      </a:defRPr>
    </a:lvl3pPr>
    <a:lvl4pPr marL="800100" indent="-109538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Times New Roman" pitchFamily="116" charset="0"/>
        <a:ea typeface="ＭＳ Ｐゴシック" charset="0"/>
        <a:cs typeface="+mn-cs"/>
      </a:defRPr>
    </a:lvl4pPr>
    <a:lvl5pPr marL="1025525" indent="-111125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Times New Roman" pitchFamily="11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65540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Biology, 9th ed, Sylvia Mader</a:t>
            </a:r>
          </a:p>
        </p:txBody>
      </p:sp>
      <p:sp>
        <p:nvSpPr>
          <p:cNvPr id="6554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latin typeface="Arial Unicode MS" charset="0"/>
              </a:rPr>
              <a:t>The Biosphere</a:t>
            </a:r>
          </a:p>
        </p:txBody>
      </p:sp>
      <p:sp>
        <p:nvSpPr>
          <p:cNvPr id="6554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Slide #</a:t>
            </a:r>
            <a:fld id="{8455365D-AF63-9A4B-AAA3-9027B60042B8}" type="slidenum">
              <a:rPr lang="en-US" sz="1200">
                <a:latin typeface="Arial Unicode MS" charset="0"/>
              </a:rPr>
              <a:pPr eaLnBrk="1" hangingPunct="1"/>
              <a:t>2</a:t>
            </a:fld>
            <a:endParaRPr lang="en-US" sz="1200">
              <a:latin typeface="Arial Unicode MS" charset="0"/>
            </a:endParaRPr>
          </a:p>
        </p:txBody>
      </p:sp>
      <p:sp>
        <p:nvSpPr>
          <p:cNvPr id="65543" name="Date Placeholder 6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Chapter 49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75780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Biology, 9th ed, Sylvia Mader</a:t>
            </a:r>
          </a:p>
        </p:txBody>
      </p:sp>
      <p:sp>
        <p:nvSpPr>
          <p:cNvPr id="7578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latin typeface="Arial Unicode MS" charset="0"/>
              </a:rPr>
              <a:t>The Biosphere</a:t>
            </a:r>
          </a:p>
        </p:txBody>
      </p:sp>
      <p:sp>
        <p:nvSpPr>
          <p:cNvPr id="7578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Slide #</a:t>
            </a:r>
            <a:fld id="{2866FE11-4B36-914F-9DE8-5BADEF64A1A6}" type="slidenum">
              <a:rPr lang="en-US" sz="1200">
                <a:latin typeface="Arial Unicode MS" charset="0"/>
              </a:rPr>
              <a:pPr eaLnBrk="1" hangingPunct="1"/>
              <a:t>11</a:t>
            </a:fld>
            <a:endParaRPr lang="en-US" sz="1200">
              <a:latin typeface="Arial Unicode MS" charset="0"/>
            </a:endParaRPr>
          </a:p>
        </p:txBody>
      </p:sp>
      <p:sp>
        <p:nvSpPr>
          <p:cNvPr id="75783" name="Date Placeholder 6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Chapter 49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76804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Biology, 9th ed, Sylvia Mader</a:t>
            </a:r>
          </a:p>
        </p:txBody>
      </p:sp>
      <p:sp>
        <p:nvSpPr>
          <p:cNvPr id="76805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latin typeface="Arial Unicode MS" charset="0"/>
              </a:rPr>
              <a:t>The Biosphere</a:t>
            </a:r>
          </a:p>
        </p:txBody>
      </p:sp>
      <p:sp>
        <p:nvSpPr>
          <p:cNvPr id="7680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Slide #</a:t>
            </a:r>
            <a:fld id="{89A918E1-7026-8B47-8EF5-A51E569F4D0D}" type="slidenum">
              <a:rPr lang="en-US" sz="1200">
                <a:latin typeface="Arial Unicode MS" charset="0"/>
              </a:rPr>
              <a:pPr eaLnBrk="1" hangingPunct="1"/>
              <a:t>12</a:t>
            </a:fld>
            <a:endParaRPr lang="en-US" sz="1200">
              <a:latin typeface="Arial Unicode MS" charset="0"/>
            </a:endParaRPr>
          </a:p>
        </p:txBody>
      </p:sp>
      <p:sp>
        <p:nvSpPr>
          <p:cNvPr id="76807" name="Date Placeholder 6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Chapter 49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77828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Biology, 9th ed, Sylvia Mader</a:t>
            </a:r>
          </a:p>
        </p:txBody>
      </p:sp>
      <p:sp>
        <p:nvSpPr>
          <p:cNvPr id="77829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latin typeface="Arial Unicode MS" charset="0"/>
              </a:rPr>
              <a:t>The Biosphere</a:t>
            </a:r>
          </a:p>
        </p:txBody>
      </p:sp>
      <p:sp>
        <p:nvSpPr>
          <p:cNvPr id="7783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Slide #</a:t>
            </a:r>
            <a:fld id="{6AFAA0DE-ADFC-674D-A638-C04C482BA754}" type="slidenum">
              <a:rPr lang="en-US" sz="1200">
                <a:latin typeface="Arial Unicode MS" charset="0"/>
              </a:rPr>
              <a:pPr eaLnBrk="1" hangingPunct="1"/>
              <a:t>13</a:t>
            </a:fld>
            <a:endParaRPr lang="en-US" sz="1200">
              <a:latin typeface="Arial Unicode MS" charset="0"/>
            </a:endParaRPr>
          </a:p>
        </p:txBody>
      </p:sp>
      <p:sp>
        <p:nvSpPr>
          <p:cNvPr id="77831" name="Date Placeholder 6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Chapter 49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78852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Biology, 9th ed, Sylvia Mader</a:t>
            </a:r>
          </a:p>
        </p:txBody>
      </p:sp>
      <p:sp>
        <p:nvSpPr>
          <p:cNvPr id="78853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latin typeface="Arial Unicode MS" charset="0"/>
              </a:rPr>
              <a:t>The Biosphere</a:t>
            </a:r>
          </a:p>
        </p:txBody>
      </p:sp>
      <p:sp>
        <p:nvSpPr>
          <p:cNvPr id="7885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Slide #</a:t>
            </a:r>
            <a:fld id="{219EBBBF-C665-8947-8959-1CDAB248606F}" type="slidenum">
              <a:rPr lang="en-US" sz="1200">
                <a:latin typeface="Arial Unicode MS" charset="0"/>
              </a:rPr>
              <a:pPr eaLnBrk="1" hangingPunct="1"/>
              <a:t>14</a:t>
            </a:fld>
            <a:endParaRPr lang="en-US" sz="1200">
              <a:latin typeface="Arial Unicode MS" charset="0"/>
            </a:endParaRPr>
          </a:p>
        </p:txBody>
      </p:sp>
      <p:sp>
        <p:nvSpPr>
          <p:cNvPr id="78855" name="Date Placeholder 6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Chapter 49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79876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Biology, 9th ed, Sylvia Mader</a:t>
            </a:r>
          </a:p>
        </p:txBody>
      </p:sp>
      <p:sp>
        <p:nvSpPr>
          <p:cNvPr id="79877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latin typeface="Arial Unicode MS" charset="0"/>
              </a:rPr>
              <a:t>The Biosphere</a:t>
            </a:r>
          </a:p>
        </p:txBody>
      </p:sp>
      <p:sp>
        <p:nvSpPr>
          <p:cNvPr id="7987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Slide #</a:t>
            </a:r>
            <a:fld id="{F431D163-E2E2-C94C-8E0D-C05A16F1331B}" type="slidenum">
              <a:rPr lang="en-US" sz="1200">
                <a:latin typeface="Arial Unicode MS" charset="0"/>
              </a:rPr>
              <a:pPr eaLnBrk="1" hangingPunct="1"/>
              <a:t>15</a:t>
            </a:fld>
            <a:endParaRPr lang="en-US" sz="1200">
              <a:latin typeface="Arial Unicode MS" charset="0"/>
            </a:endParaRPr>
          </a:p>
        </p:txBody>
      </p:sp>
      <p:sp>
        <p:nvSpPr>
          <p:cNvPr id="79879" name="Date Placeholder 6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Chapter 49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80900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Biology, 9th ed, Sylvia Mader</a:t>
            </a:r>
          </a:p>
        </p:txBody>
      </p:sp>
      <p:sp>
        <p:nvSpPr>
          <p:cNvPr id="8090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latin typeface="Arial Unicode MS" charset="0"/>
              </a:rPr>
              <a:t>The Biosphere</a:t>
            </a:r>
          </a:p>
        </p:txBody>
      </p:sp>
      <p:sp>
        <p:nvSpPr>
          <p:cNvPr id="8090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Slide #</a:t>
            </a:r>
            <a:fld id="{677DF3FA-EABF-FC4F-9651-4C4DB46DE2D6}" type="slidenum">
              <a:rPr lang="en-US" sz="1200">
                <a:latin typeface="Arial Unicode MS" charset="0"/>
              </a:rPr>
              <a:pPr eaLnBrk="1" hangingPunct="1"/>
              <a:t>16</a:t>
            </a:fld>
            <a:endParaRPr lang="en-US" sz="1200">
              <a:latin typeface="Arial Unicode MS" charset="0"/>
            </a:endParaRPr>
          </a:p>
        </p:txBody>
      </p:sp>
      <p:sp>
        <p:nvSpPr>
          <p:cNvPr id="80903" name="Date Placeholder 6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Chapter 49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81924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Biology, 9th ed, Sylvia Mader</a:t>
            </a:r>
          </a:p>
        </p:txBody>
      </p:sp>
      <p:sp>
        <p:nvSpPr>
          <p:cNvPr id="81925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latin typeface="Arial Unicode MS" charset="0"/>
              </a:rPr>
              <a:t>The Biosphere</a:t>
            </a:r>
          </a:p>
        </p:txBody>
      </p:sp>
      <p:sp>
        <p:nvSpPr>
          <p:cNvPr id="8192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Slide #</a:t>
            </a:r>
            <a:fld id="{2217E281-465E-724D-87CA-565C1AED5D74}" type="slidenum">
              <a:rPr lang="en-US" sz="1200">
                <a:latin typeface="Arial Unicode MS" charset="0"/>
              </a:rPr>
              <a:pPr eaLnBrk="1" hangingPunct="1"/>
              <a:t>17</a:t>
            </a:fld>
            <a:endParaRPr lang="en-US" sz="1200">
              <a:latin typeface="Arial Unicode MS" charset="0"/>
            </a:endParaRPr>
          </a:p>
        </p:txBody>
      </p:sp>
      <p:sp>
        <p:nvSpPr>
          <p:cNvPr id="81927" name="Date Placeholder 6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Chapter 49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82948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Biology, 9th ed, Sylvia Mader</a:t>
            </a:r>
          </a:p>
        </p:txBody>
      </p:sp>
      <p:sp>
        <p:nvSpPr>
          <p:cNvPr id="82949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latin typeface="Arial Unicode MS" charset="0"/>
              </a:rPr>
              <a:t>The Biosphere</a:t>
            </a:r>
          </a:p>
        </p:txBody>
      </p:sp>
      <p:sp>
        <p:nvSpPr>
          <p:cNvPr id="8295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Slide #</a:t>
            </a:r>
            <a:fld id="{1428B9A3-37B6-F445-A46A-AD99CF28C448}" type="slidenum">
              <a:rPr lang="en-US" sz="1200">
                <a:latin typeface="Arial Unicode MS" charset="0"/>
              </a:rPr>
              <a:pPr eaLnBrk="1" hangingPunct="1"/>
              <a:t>18</a:t>
            </a:fld>
            <a:endParaRPr lang="en-US" sz="1200">
              <a:latin typeface="Arial Unicode MS" charset="0"/>
            </a:endParaRPr>
          </a:p>
        </p:txBody>
      </p:sp>
      <p:sp>
        <p:nvSpPr>
          <p:cNvPr id="82951" name="Date Placeholder 6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Chapter 49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83972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Biology, 9th ed, Sylvia Mader</a:t>
            </a:r>
          </a:p>
        </p:txBody>
      </p:sp>
      <p:sp>
        <p:nvSpPr>
          <p:cNvPr id="83973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latin typeface="Arial Unicode MS" charset="0"/>
              </a:rPr>
              <a:t>The Biosphere</a:t>
            </a:r>
          </a:p>
        </p:txBody>
      </p:sp>
      <p:sp>
        <p:nvSpPr>
          <p:cNvPr id="8397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Slide #</a:t>
            </a:r>
            <a:fld id="{4CAED3EC-21B6-8B41-BCA9-27B00A21EE85}" type="slidenum">
              <a:rPr lang="en-US" sz="1200">
                <a:latin typeface="Arial Unicode MS" charset="0"/>
              </a:rPr>
              <a:pPr eaLnBrk="1" hangingPunct="1"/>
              <a:t>19</a:t>
            </a:fld>
            <a:endParaRPr lang="en-US" sz="1200">
              <a:latin typeface="Arial Unicode MS" charset="0"/>
            </a:endParaRPr>
          </a:p>
        </p:txBody>
      </p:sp>
      <p:sp>
        <p:nvSpPr>
          <p:cNvPr id="83975" name="Date Placeholder 6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Chapter 49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84996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Biology, 9th ed, Sylvia Mader</a:t>
            </a:r>
          </a:p>
        </p:txBody>
      </p:sp>
      <p:sp>
        <p:nvSpPr>
          <p:cNvPr id="84997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latin typeface="Arial Unicode MS" charset="0"/>
              </a:rPr>
              <a:t>The Biosphere</a:t>
            </a:r>
          </a:p>
        </p:txBody>
      </p:sp>
      <p:sp>
        <p:nvSpPr>
          <p:cNvPr id="8499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Slide #</a:t>
            </a:r>
            <a:fld id="{6802844C-6BC3-C142-AD51-4AF1DEBCE71C}" type="slidenum">
              <a:rPr lang="en-US" sz="1200">
                <a:latin typeface="Arial Unicode MS" charset="0"/>
              </a:rPr>
              <a:pPr eaLnBrk="1" hangingPunct="1"/>
              <a:t>20</a:t>
            </a:fld>
            <a:endParaRPr lang="en-US" sz="1200">
              <a:latin typeface="Arial Unicode MS" charset="0"/>
            </a:endParaRPr>
          </a:p>
        </p:txBody>
      </p:sp>
      <p:sp>
        <p:nvSpPr>
          <p:cNvPr id="84999" name="Date Placeholder 6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Chapter 49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66564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Biology, 9th ed, Sylvia Mader</a:t>
            </a:r>
          </a:p>
        </p:txBody>
      </p:sp>
      <p:sp>
        <p:nvSpPr>
          <p:cNvPr id="66565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latin typeface="Arial Unicode MS" charset="0"/>
              </a:rPr>
              <a:t>The Biosphere</a:t>
            </a:r>
          </a:p>
        </p:txBody>
      </p:sp>
      <p:sp>
        <p:nvSpPr>
          <p:cNvPr id="6656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Slide #</a:t>
            </a:r>
            <a:fld id="{AD8F8E4F-AA30-B74B-B755-D47CBC275C9A}" type="slidenum">
              <a:rPr lang="en-US" sz="1200">
                <a:latin typeface="Arial Unicode MS" charset="0"/>
              </a:rPr>
              <a:pPr eaLnBrk="1" hangingPunct="1"/>
              <a:t>3</a:t>
            </a:fld>
            <a:endParaRPr lang="en-US" sz="1200">
              <a:latin typeface="Arial Unicode MS" charset="0"/>
            </a:endParaRPr>
          </a:p>
        </p:txBody>
      </p:sp>
      <p:sp>
        <p:nvSpPr>
          <p:cNvPr id="66567" name="Date Placeholder 6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Chapter 49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86020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Biology, 9th ed, Sylvia Mader</a:t>
            </a:r>
          </a:p>
        </p:txBody>
      </p:sp>
      <p:sp>
        <p:nvSpPr>
          <p:cNvPr id="8602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latin typeface="Arial Unicode MS" charset="0"/>
              </a:rPr>
              <a:t>The Biosphere</a:t>
            </a:r>
          </a:p>
        </p:txBody>
      </p:sp>
      <p:sp>
        <p:nvSpPr>
          <p:cNvPr id="8602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Slide #</a:t>
            </a:r>
            <a:fld id="{79C93712-2BF1-ED44-8B2A-CCD379BC9E81}" type="slidenum">
              <a:rPr lang="en-US" sz="1200">
                <a:latin typeface="Arial Unicode MS" charset="0"/>
              </a:rPr>
              <a:pPr eaLnBrk="1" hangingPunct="1"/>
              <a:t>21</a:t>
            </a:fld>
            <a:endParaRPr lang="en-US" sz="1200">
              <a:latin typeface="Arial Unicode MS" charset="0"/>
            </a:endParaRPr>
          </a:p>
        </p:txBody>
      </p:sp>
      <p:sp>
        <p:nvSpPr>
          <p:cNvPr id="86023" name="Date Placeholder 6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Chapter 49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87044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Biology, 9th ed, Sylvia Mader</a:t>
            </a:r>
          </a:p>
        </p:txBody>
      </p:sp>
      <p:sp>
        <p:nvSpPr>
          <p:cNvPr id="87045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latin typeface="Arial Unicode MS" charset="0"/>
              </a:rPr>
              <a:t>The Biosphere</a:t>
            </a:r>
          </a:p>
        </p:txBody>
      </p:sp>
      <p:sp>
        <p:nvSpPr>
          <p:cNvPr id="8704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Slide #</a:t>
            </a:r>
            <a:fld id="{BE48E5C1-26B9-534F-B754-AAE498E1D015}" type="slidenum">
              <a:rPr lang="en-US" sz="1200">
                <a:latin typeface="Arial Unicode MS" charset="0"/>
              </a:rPr>
              <a:pPr eaLnBrk="1" hangingPunct="1"/>
              <a:t>22</a:t>
            </a:fld>
            <a:endParaRPr lang="en-US" sz="1200">
              <a:latin typeface="Arial Unicode MS" charset="0"/>
            </a:endParaRPr>
          </a:p>
        </p:txBody>
      </p:sp>
      <p:sp>
        <p:nvSpPr>
          <p:cNvPr id="87047" name="Date Placeholder 6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Chapter 49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89092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Biology, 9th ed, Sylvia Mader</a:t>
            </a:r>
          </a:p>
        </p:txBody>
      </p:sp>
      <p:sp>
        <p:nvSpPr>
          <p:cNvPr id="89093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latin typeface="Arial Unicode MS" charset="0"/>
              </a:rPr>
              <a:t>The Biosphere</a:t>
            </a:r>
          </a:p>
        </p:txBody>
      </p:sp>
      <p:sp>
        <p:nvSpPr>
          <p:cNvPr id="8909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Slide #</a:t>
            </a:r>
            <a:fld id="{CDD91B9F-232E-A247-AA3A-F89DC00C3220}" type="slidenum">
              <a:rPr lang="en-US" sz="1200">
                <a:latin typeface="Arial Unicode MS" charset="0"/>
              </a:rPr>
              <a:pPr eaLnBrk="1" hangingPunct="1"/>
              <a:t>23</a:t>
            </a:fld>
            <a:endParaRPr lang="en-US" sz="1200">
              <a:latin typeface="Arial Unicode MS" charset="0"/>
            </a:endParaRPr>
          </a:p>
        </p:txBody>
      </p:sp>
      <p:sp>
        <p:nvSpPr>
          <p:cNvPr id="89095" name="Date Placeholder 6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Chapter 49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90116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Biology, 9th ed, Sylvia Mader</a:t>
            </a:r>
          </a:p>
        </p:txBody>
      </p:sp>
      <p:sp>
        <p:nvSpPr>
          <p:cNvPr id="90117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latin typeface="Arial Unicode MS" charset="0"/>
              </a:rPr>
              <a:t>The Biosphere</a:t>
            </a:r>
          </a:p>
        </p:txBody>
      </p:sp>
      <p:sp>
        <p:nvSpPr>
          <p:cNvPr id="9011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Slide #</a:t>
            </a:r>
            <a:fld id="{E4D311E5-B42B-284F-9888-2B7811BE7007}" type="slidenum">
              <a:rPr lang="en-US" sz="1200">
                <a:latin typeface="Arial Unicode MS" charset="0"/>
              </a:rPr>
              <a:pPr eaLnBrk="1" hangingPunct="1"/>
              <a:t>24</a:t>
            </a:fld>
            <a:endParaRPr lang="en-US" sz="1200">
              <a:latin typeface="Arial Unicode MS" charset="0"/>
            </a:endParaRPr>
          </a:p>
        </p:txBody>
      </p:sp>
      <p:sp>
        <p:nvSpPr>
          <p:cNvPr id="90119" name="Date Placeholder 6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Chapter 49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91140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Biology, 9th ed, Sylvia Mader</a:t>
            </a:r>
          </a:p>
        </p:txBody>
      </p:sp>
      <p:sp>
        <p:nvSpPr>
          <p:cNvPr id="9114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latin typeface="Arial Unicode MS" charset="0"/>
              </a:rPr>
              <a:t>The Biosphere</a:t>
            </a:r>
          </a:p>
        </p:txBody>
      </p:sp>
      <p:sp>
        <p:nvSpPr>
          <p:cNvPr id="9114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Slide #</a:t>
            </a:r>
            <a:fld id="{B48BF413-74CF-074B-B700-A51CF82B66A8}" type="slidenum">
              <a:rPr lang="en-US" sz="1200">
                <a:latin typeface="Arial Unicode MS" charset="0"/>
              </a:rPr>
              <a:pPr eaLnBrk="1" hangingPunct="1"/>
              <a:t>25</a:t>
            </a:fld>
            <a:endParaRPr lang="en-US" sz="1200">
              <a:latin typeface="Arial Unicode MS" charset="0"/>
            </a:endParaRPr>
          </a:p>
        </p:txBody>
      </p:sp>
      <p:sp>
        <p:nvSpPr>
          <p:cNvPr id="91143" name="Date Placeholder 6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Chapter 49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92164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Biology, 9th ed, Sylvia Mader</a:t>
            </a:r>
          </a:p>
        </p:txBody>
      </p:sp>
      <p:sp>
        <p:nvSpPr>
          <p:cNvPr id="92165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latin typeface="Arial Unicode MS" charset="0"/>
              </a:rPr>
              <a:t>The Biosphere</a:t>
            </a:r>
          </a:p>
        </p:txBody>
      </p:sp>
      <p:sp>
        <p:nvSpPr>
          <p:cNvPr id="9216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Slide #</a:t>
            </a:r>
            <a:fld id="{F76F8BBD-E44E-6B40-A6AF-035BEEE9FC1F}" type="slidenum">
              <a:rPr lang="en-US" sz="1200">
                <a:latin typeface="Arial Unicode MS" charset="0"/>
              </a:rPr>
              <a:pPr eaLnBrk="1" hangingPunct="1"/>
              <a:t>26</a:t>
            </a:fld>
            <a:endParaRPr lang="en-US" sz="1200">
              <a:latin typeface="Arial Unicode MS" charset="0"/>
            </a:endParaRPr>
          </a:p>
        </p:txBody>
      </p:sp>
      <p:sp>
        <p:nvSpPr>
          <p:cNvPr id="92167" name="Date Placeholder 6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Chapter 49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93188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Biology, 9th ed, Sylvia Mader</a:t>
            </a:r>
          </a:p>
        </p:txBody>
      </p:sp>
      <p:sp>
        <p:nvSpPr>
          <p:cNvPr id="93189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latin typeface="Arial Unicode MS" charset="0"/>
              </a:rPr>
              <a:t>The Biosphere</a:t>
            </a:r>
          </a:p>
        </p:txBody>
      </p:sp>
      <p:sp>
        <p:nvSpPr>
          <p:cNvPr id="9319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Slide #</a:t>
            </a:r>
            <a:fld id="{3222F68B-A5F5-714E-B160-3E24DB63431F}" type="slidenum">
              <a:rPr lang="en-US" sz="1200">
                <a:latin typeface="Arial Unicode MS" charset="0"/>
              </a:rPr>
              <a:pPr eaLnBrk="1" hangingPunct="1"/>
              <a:t>27</a:t>
            </a:fld>
            <a:endParaRPr lang="en-US" sz="1200">
              <a:latin typeface="Arial Unicode MS" charset="0"/>
            </a:endParaRPr>
          </a:p>
        </p:txBody>
      </p:sp>
      <p:sp>
        <p:nvSpPr>
          <p:cNvPr id="93191" name="Date Placeholder 6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Chapter 49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94212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Biology, 9th ed, Sylvia Mader</a:t>
            </a:r>
          </a:p>
        </p:txBody>
      </p:sp>
      <p:sp>
        <p:nvSpPr>
          <p:cNvPr id="94213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latin typeface="Arial Unicode MS" charset="0"/>
              </a:rPr>
              <a:t>The Biosphere</a:t>
            </a:r>
          </a:p>
        </p:txBody>
      </p:sp>
      <p:sp>
        <p:nvSpPr>
          <p:cNvPr id="9421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Slide #</a:t>
            </a:r>
            <a:fld id="{F0B1BA19-86D8-B849-8140-84BE1D18C98B}" type="slidenum">
              <a:rPr lang="en-US" sz="1200">
                <a:latin typeface="Arial Unicode MS" charset="0"/>
              </a:rPr>
              <a:pPr eaLnBrk="1" hangingPunct="1"/>
              <a:t>28</a:t>
            </a:fld>
            <a:endParaRPr lang="en-US" sz="1200">
              <a:latin typeface="Arial Unicode MS" charset="0"/>
            </a:endParaRPr>
          </a:p>
        </p:txBody>
      </p:sp>
      <p:sp>
        <p:nvSpPr>
          <p:cNvPr id="94215" name="Date Placeholder 6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Chapter 49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95236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Biology, 9th ed, Sylvia Mader</a:t>
            </a:r>
          </a:p>
        </p:txBody>
      </p:sp>
      <p:sp>
        <p:nvSpPr>
          <p:cNvPr id="95237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latin typeface="Arial Unicode MS" charset="0"/>
              </a:rPr>
              <a:t>The Biosphere</a:t>
            </a:r>
          </a:p>
        </p:txBody>
      </p:sp>
      <p:sp>
        <p:nvSpPr>
          <p:cNvPr id="9523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Slide #</a:t>
            </a:r>
            <a:fld id="{58D57970-EF8E-E648-91FB-4EE96DBE5170}" type="slidenum">
              <a:rPr lang="en-US" sz="1200">
                <a:latin typeface="Arial Unicode MS" charset="0"/>
              </a:rPr>
              <a:pPr eaLnBrk="1" hangingPunct="1"/>
              <a:t>29</a:t>
            </a:fld>
            <a:endParaRPr lang="en-US" sz="1200">
              <a:latin typeface="Arial Unicode MS" charset="0"/>
            </a:endParaRPr>
          </a:p>
        </p:txBody>
      </p:sp>
      <p:sp>
        <p:nvSpPr>
          <p:cNvPr id="95239" name="Date Placeholder 6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Chapter 49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96260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Biology, 9th ed, Sylvia Mader</a:t>
            </a:r>
          </a:p>
        </p:txBody>
      </p:sp>
      <p:sp>
        <p:nvSpPr>
          <p:cNvPr id="9626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latin typeface="Arial Unicode MS" charset="0"/>
              </a:rPr>
              <a:t>The Biosphere</a:t>
            </a:r>
          </a:p>
        </p:txBody>
      </p:sp>
      <p:sp>
        <p:nvSpPr>
          <p:cNvPr id="9626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Slide #</a:t>
            </a:r>
            <a:fld id="{4FEDEF0F-7B23-A24C-AE35-D6460AFFF84E}" type="slidenum">
              <a:rPr lang="en-US" sz="1200">
                <a:latin typeface="Arial Unicode MS" charset="0"/>
              </a:rPr>
              <a:pPr eaLnBrk="1" hangingPunct="1"/>
              <a:t>30</a:t>
            </a:fld>
            <a:endParaRPr lang="en-US" sz="1200">
              <a:latin typeface="Arial Unicode MS" charset="0"/>
            </a:endParaRPr>
          </a:p>
        </p:txBody>
      </p:sp>
      <p:sp>
        <p:nvSpPr>
          <p:cNvPr id="96263" name="Date Placeholder 6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Chapter 49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67588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Biology, 9th ed, Sylvia Mader</a:t>
            </a:r>
          </a:p>
        </p:txBody>
      </p:sp>
      <p:sp>
        <p:nvSpPr>
          <p:cNvPr id="67589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latin typeface="Arial Unicode MS" charset="0"/>
              </a:rPr>
              <a:t>The Biosphere</a:t>
            </a:r>
          </a:p>
        </p:txBody>
      </p:sp>
      <p:sp>
        <p:nvSpPr>
          <p:cNvPr id="6759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Slide #</a:t>
            </a:r>
            <a:fld id="{A74DB784-4C6B-9743-955E-279FB3AE16F7}" type="slidenum">
              <a:rPr lang="en-US" sz="1200">
                <a:latin typeface="Arial Unicode MS" charset="0"/>
              </a:rPr>
              <a:pPr eaLnBrk="1" hangingPunct="1"/>
              <a:t>4</a:t>
            </a:fld>
            <a:endParaRPr lang="en-US" sz="1200">
              <a:latin typeface="Arial Unicode MS" charset="0"/>
            </a:endParaRPr>
          </a:p>
        </p:txBody>
      </p:sp>
      <p:sp>
        <p:nvSpPr>
          <p:cNvPr id="67591" name="Date Placeholder 6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Chapter 49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97284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Biology, 9th ed, Sylvia Mader</a:t>
            </a:r>
          </a:p>
        </p:txBody>
      </p:sp>
      <p:sp>
        <p:nvSpPr>
          <p:cNvPr id="97285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latin typeface="Arial Unicode MS" charset="0"/>
              </a:rPr>
              <a:t>The Biosphere</a:t>
            </a:r>
          </a:p>
        </p:txBody>
      </p:sp>
      <p:sp>
        <p:nvSpPr>
          <p:cNvPr id="9728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Slide #</a:t>
            </a:r>
            <a:fld id="{7E644AEC-AFE8-BB4E-AAE1-1932C77E8033}" type="slidenum">
              <a:rPr lang="en-US" sz="1200">
                <a:latin typeface="Arial Unicode MS" charset="0"/>
              </a:rPr>
              <a:pPr eaLnBrk="1" hangingPunct="1"/>
              <a:t>31</a:t>
            </a:fld>
            <a:endParaRPr lang="en-US" sz="1200">
              <a:latin typeface="Arial Unicode MS" charset="0"/>
            </a:endParaRPr>
          </a:p>
        </p:txBody>
      </p:sp>
      <p:sp>
        <p:nvSpPr>
          <p:cNvPr id="97287" name="Date Placeholder 6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Chapter 49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99332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Biology, 9th ed, Sylvia Mader</a:t>
            </a:r>
          </a:p>
        </p:txBody>
      </p:sp>
      <p:sp>
        <p:nvSpPr>
          <p:cNvPr id="99333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latin typeface="Arial Unicode MS" charset="0"/>
              </a:rPr>
              <a:t>The Biosphere</a:t>
            </a:r>
          </a:p>
        </p:txBody>
      </p:sp>
      <p:sp>
        <p:nvSpPr>
          <p:cNvPr id="9933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Slide #</a:t>
            </a:r>
            <a:fld id="{C3BCDE77-A203-D041-B17C-B04D41D52A09}" type="slidenum">
              <a:rPr lang="en-US" sz="1200">
                <a:latin typeface="Arial Unicode MS" charset="0"/>
              </a:rPr>
              <a:pPr eaLnBrk="1" hangingPunct="1"/>
              <a:t>32</a:t>
            </a:fld>
            <a:endParaRPr lang="en-US" sz="1200">
              <a:latin typeface="Arial Unicode MS" charset="0"/>
            </a:endParaRPr>
          </a:p>
        </p:txBody>
      </p:sp>
      <p:sp>
        <p:nvSpPr>
          <p:cNvPr id="99335" name="Date Placeholder 6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Chapter 49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00356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Biology, 9th ed, Sylvia Mader</a:t>
            </a:r>
          </a:p>
        </p:txBody>
      </p:sp>
      <p:sp>
        <p:nvSpPr>
          <p:cNvPr id="100357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latin typeface="Arial Unicode MS" charset="0"/>
              </a:rPr>
              <a:t>The Biosphere</a:t>
            </a:r>
          </a:p>
        </p:txBody>
      </p:sp>
      <p:sp>
        <p:nvSpPr>
          <p:cNvPr id="10035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Slide #</a:t>
            </a:r>
            <a:fld id="{5F0D1371-9B85-1C49-B6CB-168FB0AA871C}" type="slidenum">
              <a:rPr lang="en-US" sz="1200">
                <a:latin typeface="Arial Unicode MS" charset="0"/>
              </a:rPr>
              <a:pPr eaLnBrk="1" hangingPunct="1"/>
              <a:t>33</a:t>
            </a:fld>
            <a:endParaRPr lang="en-US" sz="1200">
              <a:latin typeface="Arial Unicode MS" charset="0"/>
            </a:endParaRPr>
          </a:p>
        </p:txBody>
      </p:sp>
      <p:sp>
        <p:nvSpPr>
          <p:cNvPr id="100359" name="Date Placeholder 6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Chapter 49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04452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Biology, 9th ed, Sylvia Mader</a:t>
            </a:r>
          </a:p>
        </p:txBody>
      </p:sp>
      <p:sp>
        <p:nvSpPr>
          <p:cNvPr id="104453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latin typeface="Arial Unicode MS" charset="0"/>
              </a:rPr>
              <a:t>The Biosphere</a:t>
            </a:r>
          </a:p>
        </p:txBody>
      </p:sp>
      <p:sp>
        <p:nvSpPr>
          <p:cNvPr id="10445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Slide #</a:t>
            </a:r>
            <a:fld id="{84F33997-A230-2D43-B02E-A4B6D4E22800}" type="slidenum">
              <a:rPr lang="en-US" sz="1200">
                <a:latin typeface="Arial Unicode MS" charset="0"/>
              </a:rPr>
              <a:pPr eaLnBrk="1" hangingPunct="1"/>
              <a:t>34</a:t>
            </a:fld>
            <a:endParaRPr lang="en-US" sz="1200">
              <a:latin typeface="Arial Unicode MS" charset="0"/>
            </a:endParaRPr>
          </a:p>
        </p:txBody>
      </p:sp>
      <p:sp>
        <p:nvSpPr>
          <p:cNvPr id="104455" name="Date Placeholder 6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Chapter 49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69636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Biology, 9th ed, Sylvia Mader</a:t>
            </a:r>
          </a:p>
        </p:txBody>
      </p:sp>
      <p:sp>
        <p:nvSpPr>
          <p:cNvPr id="69637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latin typeface="Arial Unicode MS" charset="0"/>
              </a:rPr>
              <a:t>The Biosphere</a:t>
            </a:r>
          </a:p>
        </p:txBody>
      </p:sp>
      <p:sp>
        <p:nvSpPr>
          <p:cNvPr id="6963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Slide #</a:t>
            </a:r>
            <a:fld id="{5363EE40-D8C6-004D-90B0-B0827176533A}" type="slidenum">
              <a:rPr lang="en-US" sz="1200">
                <a:latin typeface="Arial Unicode MS" charset="0"/>
              </a:rPr>
              <a:pPr eaLnBrk="1" hangingPunct="1"/>
              <a:t>5</a:t>
            </a:fld>
            <a:endParaRPr lang="en-US" sz="1200">
              <a:latin typeface="Arial Unicode MS" charset="0"/>
            </a:endParaRPr>
          </a:p>
        </p:txBody>
      </p:sp>
      <p:sp>
        <p:nvSpPr>
          <p:cNvPr id="69639" name="Date Placeholder 6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Chapter 49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70660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Biology, 9th ed, Sylvia Mader</a:t>
            </a:r>
          </a:p>
        </p:txBody>
      </p:sp>
      <p:sp>
        <p:nvSpPr>
          <p:cNvPr id="7066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latin typeface="Arial Unicode MS" charset="0"/>
              </a:rPr>
              <a:t>The Biosphere</a:t>
            </a:r>
          </a:p>
        </p:txBody>
      </p:sp>
      <p:sp>
        <p:nvSpPr>
          <p:cNvPr id="7066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Slide #</a:t>
            </a:r>
            <a:fld id="{FC2F1FB8-3394-9C4B-8550-FEC17AF4E627}" type="slidenum">
              <a:rPr lang="en-US" sz="1200">
                <a:latin typeface="Arial Unicode MS" charset="0"/>
              </a:rPr>
              <a:pPr eaLnBrk="1" hangingPunct="1"/>
              <a:t>6</a:t>
            </a:fld>
            <a:endParaRPr lang="en-US" sz="1200">
              <a:latin typeface="Arial Unicode MS" charset="0"/>
            </a:endParaRPr>
          </a:p>
        </p:txBody>
      </p:sp>
      <p:sp>
        <p:nvSpPr>
          <p:cNvPr id="70663" name="Date Placeholder 6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Chapter 49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71684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Biology, 9th ed, Sylvia Mader</a:t>
            </a:r>
          </a:p>
        </p:txBody>
      </p:sp>
      <p:sp>
        <p:nvSpPr>
          <p:cNvPr id="71685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latin typeface="Arial Unicode MS" charset="0"/>
              </a:rPr>
              <a:t>The Biosphere</a:t>
            </a:r>
          </a:p>
        </p:txBody>
      </p:sp>
      <p:sp>
        <p:nvSpPr>
          <p:cNvPr id="7168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Slide #</a:t>
            </a:r>
            <a:fld id="{1E7944C3-55E0-C84A-BE54-077257E8C93B}" type="slidenum">
              <a:rPr lang="en-US" sz="1200">
                <a:latin typeface="Arial Unicode MS" charset="0"/>
              </a:rPr>
              <a:pPr eaLnBrk="1" hangingPunct="1"/>
              <a:t>7</a:t>
            </a:fld>
            <a:endParaRPr lang="en-US" sz="1200">
              <a:latin typeface="Arial Unicode MS" charset="0"/>
            </a:endParaRPr>
          </a:p>
        </p:txBody>
      </p:sp>
      <p:sp>
        <p:nvSpPr>
          <p:cNvPr id="71687" name="Date Placeholder 6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Chapter 49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72708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Biology, 9th ed, Sylvia Mader</a:t>
            </a:r>
          </a:p>
        </p:txBody>
      </p:sp>
      <p:sp>
        <p:nvSpPr>
          <p:cNvPr id="72709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latin typeface="Arial Unicode MS" charset="0"/>
              </a:rPr>
              <a:t>The Biosphere</a:t>
            </a:r>
          </a:p>
        </p:txBody>
      </p:sp>
      <p:sp>
        <p:nvSpPr>
          <p:cNvPr id="7271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Slide #</a:t>
            </a:r>
            <a:fld id="{23300850-7968-7740-8E8B-6DCB9A3B218E}" type="slidenum">
              <a:rPr lang="en-US" sz="1200">
                <a:latin typeface="Arial Unicode MS" charset="0"/>
              </a:rPr>
              <a:pPr eaLnBrk="1" hangingPunct="1"/>
              <a:t>8</a:t>
            </a:fld>
            <a:endParaRPr lang="en-US" sz="1200">
              <a:latin typeface="Arial Unicode MS" charset="0"/>
            </a:endParaRPr>
          </a:p>
        </p:txBody>
      </p:sp>
      <p:sp>
        <p:nvSpPr>
          <p:cNvPr id="72711" name="Date Placeholder 6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Chapter 49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73732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Biology, 9th ed, Sylvia Mader</a:t>
            </a:r>
          </a:p>
        </p:txBody>
      </p:sp>
      <p:sp>
        <p:nvSpPr>
          <p:cNvPr id="73733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latin typeface="Arial Unicode MS" charset="0"/>
              </a:rPr>
              <a:t>The Biosphere</a:t>
            </a:r>
          </a:p>
        </p:txBody>
      </p:sp>
      <p:sp>
        <p:nvSpPr>
          <p:cNvPr id="7373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Slide #</a:t>
            </a:r>
            <a:fld id="{1424C99F-633C-334F-81BD-B09B55251059}" type="slidenum">
              <a:rPr lang="en-US" sz="1200">
                <a:latin typeface="Arial Unicode MS" charset="0"/>
              </a:rPr>
              <a:pPr eaLnBrk="1" hangingPunct="1"/>
              <a:t>9</a:t>
            </a:fld>
            <a:endParaRPr lang="en-US" sz="1200">
              <a:latin typeface="Arial Unicode MS" charset="0"/>
            </a:endParaRPr>
          </a:p>
        </p:txBody>
      </p:sp>
      <p:sp>
        <p:nvSpPr>
          <p:cNvPr id="73735" name="Date Placeholder 6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Chapter 49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74756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Biology, 9th ed, Sylvia Mader</a:t>
            </a:r>
          </a:p>
        </p:txBody>
      </p:sp>
      <p:sp>
        <p:nvSpPr>
          <p:cNvPr id="74757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latin typeface="Arial Unicode MS" charset="0"/>
              </a:rPr>
              <a:t>The Biosphere</a:t>
            </a:r>
          </a:p>
        </p:txBody>
      </p:sp>
      <p:sp>
        <p:nvSpPr>
          <p:cNvPr id="7475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Slide #</a:t>
            </a:r>
            <a:fld id="{2E2C385B-FFF4-CC43-97E8-05F3DA9F1A76}" type="slidenum">
              <a:rPr lang="en-US" sz="1200">
                <a:latin typeface="Arial Unicode MS" charset="0"/>
              </a:rPr>
              <a:pPr eaLnBrk="1" hangingPunct="1"/>
              <a:t>10</a:t>
            </a:fld>
            <a:endParaRPr lang="en-US" sz="1200">
              <a:latin typeface="Arial Unicode MS" charset="0"/>
            </a:endParaRPr>
          </a:p>
        </p:txBody>
      </p:sp>
      <p:sp>
        <p:nvSpPr>
          <p:cNvPr id="74759" name="Date Placeholder 6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 Unicode MS" charset="0"/>
              </a:rPr>
              <a:t>Chapter 49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0FD79-7DA2-114E-A018-6CD310AA25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465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632DA7-BAEF-294B-AD0D-A34F326284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18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2A098E-7FFD-5548-B780-C14A5776BD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199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A37A44-08C5-FC4C-A8CD-CAB01856EE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081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59879C-A2DD-0344-A5E3-2C53F3D727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35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2D9E63-30FF-4E48-B9FC-4B655CF9BF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93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BF671-E199-634C-9C2B-E1572130AB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798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F14F66-FB55-CB48-91D9-25E59C4298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92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6F909A-033C-0343-9AD2-931205D32A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69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D8F67E-83AE-6244-9C38-594E5F3269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90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38B3B9-2B75-9E49-9837-24ED4F51E4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77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/>
            </a:lvl1pPr>
          </a:lstStyle>
          <a:p>
            <a:fld id="{7881FCE1-C462-5C42-BFF3-8BE5D3A31E2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6564"/>
            <a:ext cx="7772400" cy="1470025"/>
          </a:xfrm>
        </p:spPr>
        <p:txBody>
          <a:bodyPr/>
          <a:lstStyle/>
          <a:p>
            <a:r>
              <a:rPr lang="en-US" dirty="0" smtClean="0"/>
              <a:t>Chapter 46</a:t>
            </a:r>
            <a:br>
              <a:rPr lang="en-US" dirty="0" smtClean="0"/>
            </a:br>
            <a:r>
              <a:rPr lang="en-US" dirty="0" smtClean="0"/>
              <a:t>Terrestrial and Aquatic Ecosystems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FD79-7DA2-114E-A018-6CD310AA25F2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1958975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973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Terrestrial Ecosystems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ea typeface="+mn-ea"/>
              </a:rPr>
              <a:t>Temperate Deciduous Forests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dirty="0" smtClean="0"/>
              <a:t>Found south of taiga in eastern North America, eastern Asia, and much of Europe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dirty="0" smtClean="0"/>
              <a:t>Moderate climate</a:t>
            </a:r>
          </a:p>
          <a:p>
            <a:pPr lvl="2" eaLnBrk="1" hangingPunct="1">
              <a:defRPr/>
            </a:pPr>
            <a:r>
              <a:rPr lang="en-US" dirty="0" smtClean="0"/>
              <a:t>Relatively high rainfall</a:t>
            </a:r>
          </a:p>
          <a:p>
            <a:pPr lvl="2" eaLnBrk="1" hangingPunct="1">
              <a:defRPr/>
            </a:pPr>
            <a:r>
              <a:rPr lang="en-US" dirty="0" smtClean="0"/>
              <a:t>Four well-defined seasons with long growing seasons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dirty="0" smtClean="0"/>
              <a:t>Tallest trees form a canopy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dirty="0" smtClean="0"/>
              <a:t>Ground-life is plentiful</a:t>
            </a:r>
          </a:p>
        </p:txBody>
      </p:sp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8DACB5B-92D5-0E4A-95F0-6CE769D17E50}" type="slidenum">
              <a:rPr lang="en-US" sz="1400"/>
              <a:pPr eaLnBrk="1" hangingPunct="1"/>
              <a:t>10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338" y="0"/>
            <a:ext cx="8821737" cy="661988"/>
          </a:xfrm>
        </p:spPr>
        <p:txBody>
          <a:bodyPr/>
          <a:lstStyle/>
          <a:p>
            <a:pPr eaLnBrk="1" hangingPunct="1"/>
            <a:r>
              <a:rPr lang="en-US" sz="4000">
                <a:latin typeface="Arial" charset="0"/>
                <a:cs typeface="Arial" charset="0"/>
              </a:rPr>
              <a:t>Temperate Deciduous Forest</a:t>
            </a:r>
          </a:p>
        </p:txBody>
      </p:sp>
      <p:sp>
        <p:nvSpPr>
          <p:cNvPr id="1843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4EDADC1-6498-094D-82AE-7AD19D6D895D}" type="slidenum">
              <a:rPr lang="en-US" sz="1400"/>
              <a:pPr eaLnBrk="1" hangingPunct="1"/>
              <a:t>11</a:t>
            </a:fld>
            <a:endParaRPr lang="en-US" sz="1400"/>
          </a:p>
        </p:txBody>
      </p:sp>
      <p:pic>
        <p:nvPicPr>
          <p:cNvPr id="22545" name="Picture 4" descr="mad25502_46_0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5" r="4465"/>
          <a:stretch>
            <a:fillRect/>
          </a:stretch>
        </p:blipFill>
        <p:spPr bwMode="auto">
          <a:xfrm>
            <a:off x="954088" y="668338"/>
            <a:ext cx="7085012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6" name="Text Box 163"/>
          <p:cNvSpPr txBox="1">
            <a:spLocks noChangeAspect="1" noChangeArrowheads="1"/>
          </p:cNvSpPr>
          <p:nvPr/>
        </p:nvSpPr>
        <p:spPr bwMode="auto">
          <a:xfrm>
            <a:off x="2443163" y="2414588"/>
            <a:ext cx="10922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600" b="1"/>
              <a:t>temperate deciduous forest</a:t>
            </a:r>
          </a:p>
        </p:txBody>
      </p:sp>
      <p:sp>
        <p:nvSpPr>
          <p:cNvPr id="22547" name="Text Box 164"/>
          <p:cNvSpPr txBox="1">
            <a:spLocks noChangeAspect="1" noChangeArrowheads="1"/>
          </p:cNvSpPr>
          <p:nvPr/>
        </p:nvSpPr>
        <p:spPr bwMode="auto">
          <a:xfrm>
            <a:off x="6510338" y="3344863"/>
            <a:ext cx="16795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800" b="1"/>
              <a:t>Marsh marigolds, Caltha howellii</a:t>
            </a:r>
          </a:p>
        </p:txBody>
      </p:sp>
      <p:sp>
        <p:nvSpPr>
          <p:cNvPr id="22548" name="Text Box 165"/>
          <p:cNvSpPr txBox="1">
            <a:spLocks noChangeAspect="1" noChangeArrowheads="1"/>
          </p:cNvSpPr>
          <p:nvPr/>
        </p:nvSpPr>
        <p:spPr bwMode="auto">
          <a:xfrm>
            <a:off x="4637088" y="3344863"/>
            <a:ext cx="1782762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800" b="1"/>
              <a:t>Eastern chipmunk, Tamias striatus</a:t>
            </a:r>
          </a:p>
        </p:txBody>
      </p:sp>
      <p:sp>
        <p:nvSpPr>
          <p:cNvPr id="22549" name="Text Box 166"/>
          <p:cNvSpPr txBox="1">
            <a:spLocks noChangeAspect="1" noChangeArrowheads="1"/>
          </p:cNvSpPr>
          <p:nvPr/>
        </p:nvSpPr>
        <p:spPr bwMode="auto">
          <a:xfrm>
            <a:off x="4716463" y="5703888"/>
            <a:ext cx="1489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800" b="1"/>
              <a:t>Bobcat, Felis rufus</a:t>
            </a:r>
          </a:p>
          <a:p>
            <a:pPr eaLnBrk="1" hangingPunct="1"/>
            <a:r>
              <a:rPr lang="en-US" sz="800" b="1"/>
              <a:t>b. Animal life of forest biome</a:t>
            </a:r>
          </a:p>
        </p:txBody>
      </p:sp>
      <p:sp>
        <p:nvSpPr>
          <p:cNvPr id="22550" name="Text Box 167"/>
          <p:cNvSpPr txBox="1">
            <a:spLocks noChangeAspect="1" noChangeArrowheads="1"/>
          </p:cNvSpPr>
          <p:nvPr/>
        </p:nvSpPr>
        <p:spPr bwMode="auto">
          <a:xfrm>
            <a:off x="1076325" y="6497638"/>
            <a:ext cx="179863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800" b="1"/>
              <a:t>a. Temperate deciduous vegetation</a:t>
            </a:r>
          </a:p>
        </p:txBody>
      </p:sp>
      <p:sp>
        <p:nvSpPr>
          <p:cNvPr id="22551" name="TextBox 24"/>
          <p:cNvSpPr txBox="1">
            <a:spLocks noChangeAspect="1" noChangeArrowheads="1"/>
          </p:cNvSpPr>
          <p:nvPr/>
        </p:nvSpPr>
        <p:spPr bwMode="auto">
          <a:xfrm>
            <a:off x="1279525" y="6583363"/>
            <a:ext cx="64404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600"/>
              <a:t>a: © E. R. Degginger/Animals Animals; b (chipmunk): © Carmela Lesczynski/Animals Animals; b (bobcat): © Tom McHugh/Photo Researchers, Inc.;</a:t>
            </a:r>
            <a:br>
              <a:rPr lang="en-US" sz="600"/>
            </a:br>
            <a:r>
              <a:rPr lang="en-US" sz="600"/>
              <a:t>b (marigolds): © Virginia Neefus/Animals Animals</a:t>
            </a:r>
          </a:p>
        </p:txBody>
      </p:sp>
      <p:sp>
        <p:nvSpPr>
          <p:cNvPr id="22544" name="TextBox 24"/>
          <p:cNvSpPr txBox="1">
            <a:spLocks noChangeAspect="1" noChangeArrowheads="1"/>
          </p:cNvSpPr>
          <p:nvPr/>
        </p:nvSpPr>
        <p:spPr bwMode="auto">
          <a:xfrm>
            <a:off x="2149475" y="566738"/>
            <a:ext cx="45545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600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Terrestrial Ecosystems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800" dirty="0" smtClean="0">
                <a:ea typeface="+mn-ea"/>
              </a:rPr>
              <a:t>Tropical Forests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Tropical rainforests </a:t>
            </a:r>
            <a:r>
              <a:rPr lang="en-US" sz="2400" dirty="0" smtClean="0"/>
              <a:t>are found in equatorial regions</a:t>
            </a:r>
          </a:p>
          <a:p>
            <a:pPr lvl="2" eaLnBrk="1" hangingPunct="1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000" dirty="0" smtClean="0"/>
              <a:t>Warm weather and plentiful rainfall</a:t>
            </a:r>
          </a:p>
          <a:p>
            <a:pPr lvl="2" eaLnBrk="1" hangingPunct="1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000" dirty="0" smtClean="0"/>
              <a:t>Complex structure with forest floor, understory, and canopy</a:t>
            </a:r>
          </a:p>
          <a:p>
            <a:pPr lvl="2" eaLnBrk="1" hangingPunct="1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000" dirty="0" smtClean="0"/>
              <a:t>Most animals live in trees</a:t>
            </a:r>
          </a:p>
          <a:p>
            <a:pPr lvl="3" eaLnBrk="1" hangingPunct="1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1800" dirty="0" smtClean="0"/>
              <a:t>Abundant insect life</a:t>
            </a:r>
          </a:p>
          <a:p>
            <a:pPr lvl="2" eaLnBrk="1" hangingPunct="1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Epiphytes</a:t>
            </a:r>
            <a:r>
              <a:rPr lang="en-US" sz="2000" dirty="0" smtClean="0"/>
              <a:t> grow in many areas</a:t>
            </a:r>
          </a:p>
          <a:p>
            <a:pPr lvl="2" eaLnBrk="1" hangingPunct="1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000" dirty="0" smtClean="0"/>
              <a:t>Soils are nutrient-poor</a:t>
            </a:r>
          </a:p>
          <a:p>
            <a:pPr lvl="3" eaLnBrk="1" hangingPunct="1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1800" dirty="0" smtClean="0"/>
              <a:t>Rapid recycling of nutrients</a:t>
            </a:r>
          </a:p>
        </p:txBody>
      </p:sp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C4C3B43-683B-BF4A-86A2-700811A4D0A3}" type="slidenum">
              <a:rPr lang="en-US" sz="1400"/>
              <a:pPr eaLnBrk="1" hangingPunct="1"/>
              <a:t>12</a:t>
            </a:fld>
            <a:endParaRPr lang="en-US" sz="1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873" y="3802361"/>
            <a:ext cx="1949355" cy="260238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4163"/>
            <a:ext cx="8696325" cy="874712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Levels of Life in a Tropical Rain Forest</a:t>
            </a:r>
          </a:p>
        </p:txBody>
      </p:sp>
      <p:sp>
        <p:nvSpPr>
          <p:cNvPr id="20482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B4B3C50-2213-2B41-9D9F-32068CE57B64}" type="slidenum">
              <a:rPr lang="en-US" sz="1400"/>
              <a:pPr eaLnBrk="1" hangingPunct="1"/>
              <a:t>13</a:t>
            </a:fld>
            <a:endParaRPr lang="en-US" sz="1400"/>
          </a:p>
        </p:txBody>
      </p:sp>
      <p:pic>
        <p:nvPicPr>
          <p:cNvPr id="24580" name="Picture 7" descr="mad2543X_46_0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693863"/>
            <a:ext cx="7485063" cy="454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AutoShape 8"/>
          <p:cNvSpPr>
            <a:spLocks noChangeAspect="1" noChangeArrowheads="1" noTextEdit="1"/>
          </p:cNvSpPr>
          <p:nvPr/>
        </p:nvSpPr>
        <p:spPr bwMode="auto">
          <a:xfrm>
            <a:off x="895350" y="2068513"/>
            <a:ext cx="5056188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2" name="Rectangle 9"/>
          <p:cNvSpPr>
            <a:spLocks noChangeArrowheads="1"/>
          </p:cNvSpPr>
          <p:nvPr/>
        </p:nvSpPr>
        <p:spPr bwMode="auto">
          <a:xfrm>
            <a:off x="3611563" y="5199063"/>
            <a:ext cx="2159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900" b="1">
                <a:solidFill>
                  <a:srgbClr val="000000"/>
                </a:solidFill>
              </a:rPr>
              <a:t>fern</a:t>
            </a:r>
            <a:endParaRPr lang="en-US" sz="900" b="1"/>
          </a:p>
        </p:txBody>
      </p:sp>
      <p:sp>
        <p:nvSpPr>
          <p:cNvPr id="24583" name="Rectangle 10"/>
          <p:cNvSpPr>
            <a:spLocks noChangeArrowheads="1"/>
          </p:cNvSpPr>
          <p:nvPr/>
        </p:nvSpPr>
        <p:spPr bwMode="auto">
          <a:xfrm>
            <a:off x="4519613" y="3700463"/>
            <a:ext cx="3238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900" b="1">
                <a:solidFill>
                  <a:srgbClr val="000000"/>
                </a:solidFill>
              </a:rPr>
              <a:t>lianas</a:t>
            </a:r>
            <a:endParaRPr lang="en-US" sz="900" b="1"/>
          </a:p>
        </p:txBody>
      </p:sp>
      <p:sp>
        <p:nvSpPr>
          <p:cNvPr id="24584" name="Rectangle 11"/>
          <p:cNvSpPr>
            <a:spLocks noChangeArrowheads="1"/>
          </p:cNvSpPr>
          <p:nvPr/>
        </p:nvSpPr>
        <p:spPr bwMode="auto">
          <a:xfrm>
            <a:off x="5540375" y="4248150"/>
            <a:ext cx="41751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800" b="1">
                <a:solidFill>
                  <a:srgbClr val="000000"/>
                </a:solidFill>
              </a:rPr>
              <a:t>epiphyte</a:t>
            </a:r>
            <a:endParaRPr lang="en-US" sz="800" b="1"/>
          </a:p>
        </p:txBody>
      </p:sp>
      <p:sp>
        <p:nvSpPr>
          <p:cNvPr id="24585" name="Rectangle 12"/>
          <p:cNvSpPr>
            <a:spLocks noChangeArrowheads="1"/>
          </p:cNvSpPr>
          <p:nvPr/>
        </p:nvSpPr>
        <p:spPr bwMode="auto">
          <a:xfrm rot="-5400000">
            <a:off x="644526" y="5589587"/>
            <a:ext cx="6032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900" b="1">
                <a:solidFill>
                  <a:srgbClr val="000000"/>
                </a:solidFill>
              </a:rPr>
              <a:t>forest floor</a:t>
            </a:r>
            <a:endParaRPr lang="en-US" sz="900" b="1"/>
          </a:p>
        </p:txBody>
      </p:sp>
      <p:sp>
        <p:nvSpPr>
          <p:cNvPr id="24586" name="Rectangle 13"/>
          <p:cNvSpPr>
            <a:spLocks noChangeArrowheads="1"/>
          </p:cNvSpPr>
          <p:nvPr/>
        </p:nvSpPr>
        <p:spPr bwMode="auto">
          <a:xfrm rot="-5400000">
            <a:off x="633413" y="3870325"/>
            <a:ext cx="5969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900" b="1">
                <a:solidFill>
                  <a:srgbClr val="000000"/>
                </a:solidFill>
              </a:rPr>
              <a:t>understory</a:t>
            </a:r>
            <a:endParaRPr lang="en-US" sz="900" b="1"/>
          </a:p>
        </p:txBody>
      </p:sp>
      <p:sp>
        <p:nvSpPr>
          <p:cNvPr id="24587" name="Rectangle 14"/>
          <p:cNvSpPr>
            <a:spLocks noChangeArrowheads="1"/>
          </p:cNvSpPr>
          <p:nvPr/>
        </p:nvSpPr>
        <p:spPr bwMode="auto">
          <a:xfrm rot="-5400000">
            <a:off x="746126" y="2232025"/>
            <a:ext cx="4000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900" b="1">
                <a:solidFill>
                  <a:srgbClr val="000000"/>
                </a:solidFill>
              </a:rPr>
              <a:t>canopy</a:t>
            </a:r>
            <a:endParaRPr lang="en-US" sz="900" b="1"/>
          </a:p>
        </p:txBody>
      </p:sp>
      <p:sp>
        <p:nvSpPr>
          <p:cNvPr id="24588" name="TextBox 24"/>
          <p:cNvSpPr txBox="1">
            <a:spLocks noChangeArrowheads="1"/>
          </p:cNvSpPr>
          <p:nvPr/>
        </p:nvSpPr>
        <p:spPr bwMode="auto">
          <a:xfrm>
            <a:off x="1935163" y="1449388"/>
            <a:ext cx="52466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800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656638" cy="766763"/>
          </a:xfrm>
        </p:spPr>
        <p:txBody>
          <a:bodyPr/>
          <a:lstStyle/>
          <a:p>
            <a:pPr eaLnBrk="1" hangingPunct="1"/>
            <a:r>
              <a:rPr lang="en-US" sz="4000">
                <a:latin typeface="Arial" charset="0"/>
                <a:cs typeface="Arial" charset="0"/>
              </a:rPr>
              <a:t>Representative Animals of the</a:t>
            </a:r>
            <a:br>
              <a:rPr lang="en-US" sz="4000">
                <a:latin typeface="Arial" charset="0"/>
                <a:cs typeface="Arial" charset="0"/>
              </a:rPr>
            </a:br>
            <a:r>
              <a:rPr lang="en-US" sz="4000">
                <a:latin typeface="Arial" charset="0"/>
                <a:cs typeface="Arial" charset="0"/>
              </a:rPr>
              <a:t>Tropical Rain Forests of the World</a:t>
            </a:r>
          </a:p>
        </p:txBody>
      </p:sp>
      <p:sp>
        <p:nvSpPr>
          <p:cNvPr id="2150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D3BD698-4673-8849-A2C2-6306F25789B0}" type="slidenum">
              <a:rPr lang="en-US" sz="1400"/>
              <a:pPr eaLnBrk="1" hangingPunct="1"/>
              <a:t>14</a:t>
            </a:fld>
            <a:endParaRPr lang="en-US" sz="1400"/>
          </a:p>
        </p:txBody>
      </p:sp>
      <p:pic>
        <p:nvPicPr>
          <p:cNvPr id="25619" name="Picture 4" descr="mad25502_46_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7" r="10196" b="1373"/>
          <a:stretch>
            <a:fillRect/>
          </a:stretch>
        </p:blipFill>
        <p:spPr bwMode="auto">
          <a:xfrm>
            <a:off x="1201738" y="1249363"/>
            <a:ext cx="6804025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0" name="Text Box 247"/>
          <p:cNvSpPr txBox="1">
            <a:spLocks noChangeAspect="1" noChangeArrowheads="1"/>
          </p:cNvSpPr>
          <p:nvPr/>
        </p:nvSpPr>
        <p:spPr bwMode="auto">
          <a:xfrm>
            <a:off x="2554288" y="2825750"/>
            <a:ext cx="760412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600" b="1"/>
              <a:t>tropical rain forest</a:t>
            </a:r>
          </a:p>
        </p:txBody>
      </p:sp>
      <p:sp>
        <p:nvSpPr>
          <p:cNvPr id="25621" name="Text Box 248"/>
          <p:cNvSpPr txBox="1">
            <a:spLocks noChangeAspect="1" noChangeArrowheads="1"/>
          </p:cNvSpPr>
          <p:nvPr/>
        </p:nvSpPr>
        <p:spPr bwMode="auto">
          <a:xfrm>
            <a:off x="1316038" y="4622800"/>
            <a:ext cx="9937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700" b="1"/>
              <a:t>Poison arrow frog,</a:t>
            </a:r>
          </a:p>
          <a:p>
            <a:pPr eaLnBrk="1" hangingPunct="1"/>
            <a:r>
              <a:rPr lang="en-US" sz="700" b="1"/>
              <a:t>Dendrobates azureus</a:t>
            </a:r>
          </a:p>
        </p:txBody>
      </p:sp>
      <p:sp>
        <p:nvSpPr>
          <p:cNvPr id="25622" name="Text Box 249"/>
          <p:cNvSpPr txBox="1">
            <a:spLocks noChangeAspect="1" noChangeArrowheads="1"/>
          </p:cNvSpPr>
          <p:nvPr/>
        </p:nvSpPr>
        <p:spPr bwMode="auto">
          <a:xfrm>
            <a:off x="4497388" y="4646613"/>
            <a:ext cx="7032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700" b="1"/>
              <a:t>Panther,</a:t>
            </a:r>
          </a:p>
          <a:p>
            <a:pPr eaLnBrk="1" hangingPunct="1"/>
            <a:r>
              <a:rPr lang="en-US" sz="700" b="1"/>
              <a:t>Panthera onca</a:t>
            </a:r>
          </a:p>
        </p:txBody>
      </p:sp>
      <p:sp>
        <p:nvSpPr>
          <p:cNvPr id="25623" name="Text Box 250"/>
          <p:cNvSpPr txBox="1">
            <a:spLocks noChangeAspect="1" noChangeArrowheads="1"/>
          </p:cNvSpPr>
          <p:nvPr/>
        </p:nvSpPr>
        <p:spPr bwMode="auto">
          <a:xfrm>
            <a:off x="2849563" y="4646613"/>
            <a:ext cx="11366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700" b="1"/>
              <a:t>Cone-headed katydid,</a:t>
            </a:r>
          </a:p>
          <a:p>
            <a:pPr eaLnBrk="1" hangingPunct="1"/>
            <a:r>
              <a:rPr lang="en-US" sz="700" b="1"/>
              <a:t>Panacanthus cuspidatus</a:t>
            </a:r>
          </a:p>
        </p:txBody>
      </p:sp>
      <p:sp>
        <p:nvSpPr>
          <p:cNvPr id="25624" name="Text Box 251"/>
          <p:cNvSpPr txBox="1">
            <a:spLocks noChangeAspect="1" noChangeArrowheads="1"/>
          </p:cNvSpPr>
          <p:nvPr/>
        </p:nvSpPr>
        <p:spPr bwMode="auto">
          <a:xfrm>
            <a:off x="6189663" y="6483350"/>
            <a:ext cx="74453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700" b="1"/>
              <a:t>Arboreal lizard,</a:t>
            </a:r>
          </a:p>
          <a:p>
            <a:pPr eaLnBrk="1" hangingPunct="1"/>
            <a:r>
              <a:rPr lang="en-US" sz="700" b="1"/>
              <a:t>Calotes calotes</a:t>
            </a:r>
          </a:p>
        </p:txBody>
      </p:sp>
      <p:sp>
        <p:nvSpPr>
          <p:cNvPr id="25625" name="Text Box 252"/>
          <p:cNvSpPr txBox="1">
            <a:spLocks noChangeAspect="1" noChangeArrowheads="1"/>
          </p:cNvSpPr>
          <p:nvPr/>
        </p:nvSpPr>
        <p:spPr bwMode="auto">
          <a:xfrm>
            <a:off x="4500563" y="6483350"/>
            <a:ext cx="10271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700" b="1"/>
              <a:t>Black howler monkey,</a:t>
            </a:r>
          </a:p>
          <a:p>
            <a:pPr eaLnBrk="1" hangingPunct="1"/>
            <a:r>
              <a:rPr lang="en-US" sz="700" b="1"/>
              <a:t>Alouatta pigra</a:t>
            </a:r>
          </a:p>
        </p:txBody>
      </p:sp>
      <p:sp>
        <p:nvSpPr>
          <p:cNvPr id="25626" name="Text Box 253"/>
          <p:cNvSpPr txBox="1">
            <a:spLocks noChangeAspect="1" noChangeArrowheads="1"/>
          </p:cNvSpPr>
          <p:nvPr/>
        </p:nvSpPr>
        <p:spPr bwMode="auto">
          <a:xfrm>
            <a:off x="2501900" y="6483350"/>
            <a:ext cx="11953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700" b="1"/>
              <a:t>Brush-footed butterfly,</a:t>
            </a:r>
          </a:p>
          <a:p>
            <a:pPr eaLnBrk="1" hangingPunct="1"/>
            <a:r>
              <a:rPr lang="en-US" sz="700" b="1"/>
              <a:t>Anartia amalthea linnaeus</a:t>
            </a:r>
          </a:p>
        </p:txBody>
      </p:sp>
      <p:sp>
        <p:nvSpPr>
          <p:cNvPr id="25627" name="Text Box 254"/>
          <p:cNvSpPr txBox="1">
            <a:spLocks noChangeAspect="1" noChangeArrowheads="1"/>
          </p:cNvSpPr>
          <p:nvPr/>
        </p:nvSpPr>
        <p:spPr bwMode="auto">
          <a:xfrm>
            <a:off x="1304925" y="6483350"/>
            <a:ext cx="7366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700" b="1"/>
              <a:t>Scarlet macaw,</a:t>
            </a:r>
          </a:p>
          <a:p>
            <a:pPr eaLnBrk="1" hangingPunct="1"/>
            <a:r>
              <a:rPr lang="en-US" sz="700" b="1"/>
              <a:t>Ara macao</a:t>
            </a:r>
          </a:p>
        </p:txBody>
      </p:sp>
      <p:sp>
        <p:nvSpPr>
          <p:cNvPr id="25628" name="TextBox 24"/>
          <p:cNvSpPr txBox="1">
            <a:spLocks noChangeAspect="1" noChangeArrowheads="1"/>
          </p:cNvSpPr>
          <p:nvPr/>
        </p:nvSpPr>
        <p:spPr bwMode="auto">
          <a:xfrm>
            <a:off x="1138238" y="6661150"/>
            <a:ext cx="67643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500"/>
              <a:t>(katydid): © M. Fogden/OSF/Animals Animals; (jaguar, macaw, monkey): © Professor David F. Cox, Lincoln Land Community College; (butterfly, lizard): © Kjell Sandved/Butterfl y Alphabet</a:t>
            </a:r>
          </a:p>
        </p:txBody>
      </p:sp>
      <p:sp>
        <p:nvSpPr>
          <p:cNvPr id="25618" name="TextBox 24"/>
          <p:cNvSpPr txBox="1">
            <a:spLocks noChangeAspect="1" noChangeArrowheads="1"/>
          </p:cNvSpPr>
          <p:nvPr/>
        </p:nvSpPr>
        <p:spPr bwMode="auto">
          <a:xfrm>
            <a:off x="2392363" y="1158875"/>
            <a:ext cx="42910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500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Terrestrial Ecosystems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  <a:ea typeface="+mn-ea"/>
              </a:rPr>
              <a:t>Shrublands</a:t>
            </a:r>
            <a:endParaRPr lang="en-US" b="1" dirty="0" smtClean="0">
              <a:solidFill>
                <a:schemeClr val="bg2">
                  <a:lumMod val="25000"/>
                </a:schemeClr>
              </a:solidFill>
              <a:ea typeface="+mn-ea"/>
            </a:endParaRP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dirty="0" smtClean="0"/>
              <a:t>Tend to occur along coasts that have dry summers and wet winters</a:t>
            </a:r>
          </a:p>
          <a:p>
            <a:pPr lvl="2" eaLnBrk="1" hangingPunct="1">
              <a:defRPr/>
            </a:pPr>
            <a:r>
              <a:rPr lang="en-US" dirty="0" smtClean="0"/>
              <a:t>Shrubs are adapted to withstand arid conditions</a:t>
            </a:r>
          </a:p>
          <a:p>
            <a:pPr lvl="2" eaLnBrk="1" hangingPunct="1">
              <a:defRPr/>
            </a:pPr>
            <a:r>
              <a:rPr lang="en-US" dirty="0" smtClean="0"/>
              <a:t>Dense </a:t>
            </a:r>
            <a:r>
              <a:rPr lang="en-US" dirty="0" err="1" smtClean="0"/>
              <a:t>shrubland</a:t>
            </a:r>
            <a:r>
              <a:rPr lang="en-US" dirty="0" smtClean="0"/>
              <a:t> in California is known as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chaparral</a:t>
            </a:r>
          </a:p>
          <a:p>
            <a:pPr lvl="3" eaLnBrk="1" hangingPunct="1">
              <a:defRPr/>
            </a:pPr>
            <a:r>
              <a:rPr lang="en-US" dirty="0" smtClean="0"/>
              <a:t>Lacks an understory and ground litter</a:t>
            </a:r>
          </a:p>
          <a:p>
            <a:pPr lvl="3" eaLnBrk="1" hangingPunct="1">
              <a:defRPr/>
            </a:pPr>
            <a:r>
              <a:rPr lang="en-US" dirty="0" smtClean="0"/>
              <a:t>Highly flammable</a:t>
            </a:r>
          </a:p>
        </p:txBody>
      </p:sp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8C6D676-DAEE-094C-8417-4636399F267D}" type="slidenum">
              <a:rPr lang="en-US" sz="1400"/>
              <a:pPr eaLnBrk="1" hangingPunct="1"/>
              <a:t>15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05163" y="0"/>
            <a:ext cx="2733675" cy="884238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Shrubland</a:t>
            </a:r>
          </a:p>
        </p:txBody>
      </p:sp>
      <p:sp>
        <p:nvSpPr>
          <p:cNvPr id="2355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3838E00-5C42-9140-8845-26C2D8A476DF}" type="slidenum">
              <a:rPr lang="en-US" sz="1400"/>
              <a:pPr eaLnBrk="1" hangingPunct="1"/>
              <a:t>16</a:t>
            </a:fld>
            <a:endParaRPr lang="en-US" sz="1400"/>
          </a:p>
        </p:txBody>
      </p:sp>
      <p:pic>
        <p:nvPicPr>
          <p:cNvPr id="27661" name="Picture 5" descr="mad25502_46_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1379538"/>
            <a:ext cx="9034463" cy="433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2" name="Text Box 52"/>
          <p:cNvSpPr txBox="1">
            <a:spLocks noChangeArrowheads="1"/>
          </p:cNvSpPr>
          <p:nvPr/>
        </p:nvSpPr>
        <p:spPr bwMode="auto">
          <a:xfrm>
            <a:off x="227013" y="5473700"/>
            <a:ext cx="13049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900" b="1"/>
              <a:t>a. Shrubland overview</a:t>
            </a:r>
          </a:p>
        </p:txBody>
      </p:sp>
      <p:sp>
        <p:nvSpPr>
          <p:cNvPr id="27663" name="Text Box 53"/>
          <p:cNvSpPr txBox="1">
            <a:spLocks noChangeArrowheads="1"/>
          </p:cNvSpPr>
          <p:nvPr/>
        </p:nvSpPr>
        <p:spPr bwMode="auto">
          <a:xfrm>
            <a:off x="4422775" y="5473700"/>
            <a:ext cx="15208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900" b="1"/>
              <a:t>b. Wildlife of the chaparral</a:t>
            </a:r>
          </a:p>
        </p:txBody>
      </p:sp>
      <p:sp>
        <p:nvSpPr>
          <p:cNvPr id="27664" name="TextBox 24"/>
          <p:cNvSpPr txBox="1">
            <a:spLocks noChangeArrowheads="1"/>
          </p:cNvSpPr>
          <p:nvPr/>
        </p:nvSpPr>
        <p:spPr bwMode="auto">
          <a:xfrm>
            <a:off x="876300" y="5616575"/>
            <a:ext cx="72009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800"/>
              <a:t>a (chaparall): © Walt Anderson/Visuals Unlimited; b (roadrunner): © John Cancalosi/Peter Arnold/Photolibrary</a:t>
            </a:r>
          </a:p>
        </p:txBody>
      </p:sp>
      <p:sp>
        <p:nvSpPr>
          <p:cNvPr id="27660" name="TextBox 24"/>
          <p:cNvSpPr txBox="1">
            <a:spLocks noChangeArrowheads="1"/>
          </p:cNvSpPr>
          <p:nvPr/>
        </p:nvSpPr>
        <p:spPr bwMode="auto">
          <a:xfrm>
            <a:off x="2019300" y="1257300"/>
            <a:ext cx="4953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800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Terrestrial Ecosystems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ea typeface="+mn-ea"/>
              </a:rPr>
              <a:t>Grasslands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dirty="0" smtClean="0"/>
              <a:t>Occur where annual rainfall is greater than 25 cm, but generally insufficient to support trees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dirty="0" smtClean="0"/>
              <a:t>Grasses are well adapted to changing environment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Temperate grasslands </a:t>
            </a:r>
            <a:r>
              <a:rPr lang="en-US" dirty="0" smtClean="0"/>
              <a:t>have cold winters and hot, dry summers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Savannas</a:t>
            </a:r>
            <a:r>
              <a:rPr lang="en-US" dirty="0" smtClean="0"/>
              <a:t> have a cool dry season and a hot rainy season</a:t>
            </a:r>
          </a:p>
        </p:txBody>
      </p:sp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D779A60-574B-3B40-A1CA-652DF0953184}" type="slidenum">
              <a:rPr lang="en-US" sz="1400"/>
              <a:pPr eaLnBrk="1" hangingPunct="1"/>
              <a:t>17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4788" y="0"/>
            <a:ext cx="8732837" cy="573088"/>
          </a:xfrm>
        </p:spPr>
        <p:txBody>
          <a:bodyPr/>
          <a:lstStyle/>
          <a:p>
            <a:pPr eaLnBrk="1" hangingPunct="1"/>
            <a:r>
              <a:rPr lang="en-US" sz="4000">
                <a:latin typeface="Arial" charset="0"/>
                <a:cs typeface="Arial" charset="0"/>
              </a:rPr>
              <a:t>Temperate Grassland</a:t>
            </a:r>
          </a:p>
        </p:txBody>
      </p:sp>
      <p:sp>
        <p:nvSpPr>
          <p:cNvPr id="25602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31C2858-1571-4841-BEA8-916431CD5E8D}" type="slidenum">
              <a:rPr lang="en-US" sz="1400"/>
              <a:pPr eaLnBrk="1" hangingPunct="1"/>
              <a:t>18</a:t>
            </a:fld>
            <a:endParaRPr lang="en-US" sz="1400"/>
          </a:p>
        </p:txBody>
      </p:sp>
      <p:pic>
        <p:nvPicPr>
          <p:cNvPr id="29709" name="Picture 4" descr="mad25502_46_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5" r="10799"/>
          <a:stretch>
            <a:fillRect/>
          </a:stretch>
        </p:blipFill>
        <p:spPr bwMode="auto">
          <a:xfrm>
            <a:off x="2824163" y="642938"/>
            <a:ext cx="3624262" cy="587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0" name="Text Box 97"/>
          <p:cNvSpPr txBox="1">
            <a:spLocks noChangeAspect="1" noChangeArrowheads="1"/>
          </p:cNvSpPr>
          <p:nvPr/>
        </p:nvSpPr>
        <p:spPr bwMode="auto">
          <a:xfrm>
            <a:off x="4306888" y="2422525"/>
            <a:ext cx="962025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700" b="1"/>
              <a:t>temperate grassland</a:t>
            </a:r>
          </a:p>
        </p:txBody>
      </p:sp>
      <p:sp>
        <p:nvSpPr>
          <p:cNvPr id="29711" name="Text Box 98"/>
          <p:cNvSpPr txBox="1">
            <a:spLocks noChangeAspect="1" noChangeArrowheads="1"/>
          </p:cNvSpPr>
          <p:nvPr/>
        </p:nvSpPr>
        <p:spPr bwMode="auto">
          <a:xfrm>
            <a:off x="2962275" y="4451350"/>
            <a:ext cx="211613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800" b="1"/>
              <a:t>a. Vegetation of the temperate grasslands</a:t>
            </a:r>
          </a:p>
        </p:txBody>
      </p:sp>
      <p:sp>
        <p:nvSpPr>
          <p:cNvPr id="29712" name="Text Box 99"/>
          <p:cNvSpPr txBox="1">
            <a:spLocks noChangeAspect="1" noChangeArrowheads="1"/>
          </p:cNvSpPr>
          <p:nvPr/>
        </p:nvSpPr>
        <p:spPr bwMode="auto">
          <a:xfrm>
            <a:off x="2946400" y="6562725"/>
            <a:ext cx="19621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800" b="1"/>
              <a:t>b. Wildlife of the temperate grasslands</a:t>
            </a:r>
          </a:p>
        </p:txBody>
      </p:sp>
      <p:sp>
        <p:nvSpPr>
          <p:cNvPr id="29713" name="TextBox 24"/>
          <p:cNvSpPr txBox="1">
            <a:spLocks noChangeAspect="1" noChangeArrowheads="1"/>
          </p:cNvSpPr>
          <p:nvPr/>
        </p:nvSpPr>
        <p:spPr bwMode="auto">
          <a:xfrm>
            <a:off x="857250" y="6669088"/>
            <a:ext cx="75247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600"/>
              <a:t>(bison): © Eastcott Momatiuk/Getty RF; (prairie): © Jim Steinberg/Photo Researchers, Inc.</a:t>
            </a:r>
          </a:p>
        </p:txBody>
      </p:sp>
      <p:sp>
        <p:nvSpPr>
          <p:cNvPr id="29708" name="TextBox 24"/>
          <p:cNvSpPr txBox="1">
            <a:spLocks noChangeAspect="1" noChangeArrowheads="1"/>
          </p:cNvSpPr>
          <p:nvPr/>
        </p:nvSpPr>
        <p:spPr bwMode="auto">
          <a:xfrm>
            <a:off x="2297113" y="546100"/>
            <a:ext cx="4681537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600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538" y="0"/>
            <a:ext cx="8670925" cy="573088"/>
          </a:xfrm>
        </p:spPr>
        <p:txBody>
          <a:bodyPr/>
          <a:lstStyle/>
          <a:p>
            <a:pPr eaLnBrk="1" hangingPunct="1"/>
            <a:r>
              <a:rPr lang="en-US" sz="4000">
                <a:latin typeface="Arial" charset="0"/>
                <a:cs typeface="Arial" charset="0"/>
              </a:rPr>
              <a:t>The Savanna</a:t>
            </a:r>
          </a:p>
        </p:txBody>
      </p:sp>
      <p:sp>
        <p:nvSpPr>
          <p:cNvPr id="2662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4069763-57D0-6D41-937E-BDB1CCCE9F72}" type="slidenum">
              <a:rPr lang="en-US" sz="1400"/>
              <a:pPr eaLnBrk="1" hangingPunct="1"/>
              <a:t>19</a:t>
            </a:fld>
            <a:endParaRPr lang="en-US" sz="1400"/>
          </a:p>
        </p:txBody>
      </p:sp>
      <p:pic>
        <p:nvPicPr>
          <p:cNvPr id="30736" name="Picture 4" descr="mad25502_46_1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00" y="628650"/>
            <a:ext cx="3430588" cy="593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7" name="Text Box 73"/>
          <p:cNvSpPr txBox="1">
            <a:spLocks noChangeAspect="1" noChangeArrowheads="1"/>
          </p:cNvSpPr>
          <p:nvPr/>
        </p:nvSpPr>
        <p:spPr bwMode="auto">
          <a:xfrm>
            <a:off x="3340100" y="2324100"/>
            <a:ext cx="446088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700" b="1"/>
              <a:t>savanna</a:t>
            </a:r>
          </a:p>
        </p:txBody>
      </p:sp>
      <p:sp>
        <p:nvSpPr>
          <p:cNvPr id="30738" name="Text Box 74"/>
          <p:cNvSpPr txBox="1">
            <a:spLocks noChangeAspect="1" noChangeArrowheads="1"/>
          </p:cNvSpPr>
          <p:nvPr/>
        </p:nvSpPr>
        <p:spPr bwMode="auto">
          <a:xfrm>
            <a:off x="3130550" y="4598988"/>
            <a:ext cx="1590675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700" b="1"/>
              <a:t>a. Herbivores of the savanna biome</a:t>
            </a:r>
          </a:p>
        </p:txBody>
      </p:sp>
      <p:sp>
        <p:nvSpPr>
          <p:cNvPr id="30739" name="Text Box 75"/>
          <p:cNvSpPr txBox="1">
            <a:spLocks noChangeAspect="1" noChangeArrowheads="1"/>
          </p:cNvSpPr>
          <p:nvPr/>
        </p:nvSpPr>
        <p:spPr bwMode="auto">
          <a:xfrm>
            <a:off x="3143250" y="6596063"/>
            <a:ext cx="1620838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700" b="1"/>
              <a:t>b. A carnivore of the savanna biome</a:t>
            </a:r>
          </a:p>
        </p:txBody>
      </p:sp>
      <p:sp>
        <p:nvSpPr>
          <p:cNvPr id="30740" name="Rectangle 78"/>
          <p:cNvSpPr>
            <a:spLocks noChangeAspect="1" noChangeArrowheads="1"/>
          </p:cNvSpPr>
          <p:nvPr/>
        </p:nvSpPr>
        <p:spPr bwMode="auto">
          <a:xfrm>
            <a:off x="2438400" y="6675438"/>
            <a:ext cx="4265613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600"/>
              <a:t>(zebras and others): © Darla G. Cox; (cheetah): © Digital Vision/Getty RF</a:t>
            </a:r>
          </a:p>
        </p:txBody>
      </p:sp>
      <p:sp>
        <p:nvSpPr>
          <p:cNvPr id="30735" name="TextBox 24"/>
          <p:cNvSpPr txBox="1">
            <a:spLocks noChangeAspect="1" noChangeArrowheads="1"/>
          </p:cNvSpPr>
          <p:nvPr/>
        </p:nvSpPr>
        <p:spPr bwMode="auto">
          <a:xfrm>
            <a:off x="2260600" y="504825"/>
            <a:ext cx="46212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600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46.2 Terrestrial Ecosystems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ea typeface="+mn-ea"/>
              </a:rPr>
              <a:t>Biome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sz="2400" dirty="0" smtClean="0"/>
              <a:t>Major terrestrial ecosystem characterized by climate and geography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sz="2400" dirty="0" smtClean="0"/>
              <a:t>A particular mix of plants and animals adapted to living under certain environmental conditions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sz="2400" dirty="0" smtClean="0"/>
              <a:t>Tend to repeat wherever temperature and precipitation are the same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sz="2400" dirty="0" smtClean="0"/>
              <a:t>Supports characteristic types of animals, although many migrate from one biome to another</a:t>
            </a:r>
          </a:p>
        </p:txBody>
      </p:sp>
      <p:sp>
        <p:nvSpPr>
          <p:cNvPr id="1024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4ED216F-F7A1-144B-9760-AE7A0CDEFBE5}" type="slidenum">
              <a:rPr lang="en-US" sz="1400"/>
              <a:pPr eaLnBrk="1" hangingPunct="1"/>
              <a:t>2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Terrestrial Ecosystems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072C62"/>
                </a:solidFill>
                <a:latin typeface="Arial" charset="0"/>
                <a:cs typeface="Arial" charset="0"/>
              </a:rPr>
              <a:t>Deserts</a:t>
            </a:r>
          </a:p>
          <a:p>
            <a:pPr lvl="1" eaLnBrk="1" hangingPunct="1"/>
            <a:r>
              <a:rPr lang="en-US">
                <a:latin typeface="Arial" charset="0"/>
                <a:cs typeface="Arial" charset="0"/>
              </a:rPr>
              <a:t>Usually found at latitudes of about 30</a:t>
            </a:r>
            <a:r>
              <a:rPr lang="en-US" baseline="30000">
                <a:latin typeface="Arial" charset="0"/>
                <a:cs typeface="Arial" charset="0"/>
              </a:rPr>
              <a:t>° </a:t>
            </a:r>
            <a:r>
              <a:rPr lang="en-US">
                <a:latin typeface="Arial" charset="0"/>
                <a:cs typeface="Arial" charset="0"/>
              </a:rPr>
              <a:t>in both hemispheres</a:t>
            </a:r>
          </a:p>
          <a:p>
            <a:pPr lvl="2" eaLnBrk="1" hangingPunct="1"/>
            <a:r>
              <a:rPr lang="en-US">
                <a:latin typeface="Arial" charset="0"/>
                <a:cs typeface="Arial" charset="0"/>
              </a:rPr>
              <a:t>Cover nearly 30% of the Earth</a:t>
            </a:r>
            <a:r>
              <a:rPr lang="ja-JP" altLang="en-US">
                <a:latin typeface="Arial" charset="0"/>
                <a:cs typeface="Arial" charset="0"/>
              </a:rPr>
              <a:t>’</a:t>
            </a:r>
            <a:r>
              <a:rPr lang="en-US">
                <a:latin typeface="Arial" charset="0"/>
                <a:cs typeface="Arial" charset="0"/>
              </a:rPr>
              <a:t>s land surface</a:t>
            </a:r>
          </a:p>
          <a:p>
            <a:pPr lvl="2" eaLnBrk="1" hangingPunct="1"/>
            <a:r>
              <a:rPr lang="en-US">
                <a:latin typeface="Arial" charset="0"/>
                <a:cs typeface="Arial" charset="0"/>
              </a:rPr>
              <a:t>Descending winds lack moisture</a:t>
            </a:r>
          </a:p>
          <a:p>
            <a:pPr lvl="2" eaLnBrk="1" hangingPunct="1"/>
            <a:r>
              <a:rPr lang="en-US">
                <a:latin typeface="Arial" charset="0"/>
                <a:cs typeface="Arial" charset="0"/>
              </a:rPr>
              <a:t>Annual rainfall is less than 25 cm</a:t>
            </a:r>
          </a:p>
          <a:p>
            <a:pPr lvl="2" eaLnBrk="1" hangingPunct="1"/>
            <a:r>
              <a:rPr lang="en-US">
                <a:latin typeface="Arial" charset="0"/>
                <a:cs typeface="Arial" charset="0"/>
              </a:rPr>
              <a:t>Large temperature differential between day and night</a:t>
            </a:r>
          </a:p>
        </p:txBody>
      </p:sp>
      <p:sp>
        <p:nvSpPr>
          <p:cNvPr id="2765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C2A7097-6DCA-2A4B-95BD-EF37E8A5A0A5}" type="slidenum">
              <a:rPr lang="en-US" sz="1400"/>
              <a:pPr eaLnBrk="1" hangingPunct="1"/>
              <a:t>20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20763" y="0"/>
            <a:ext cx="7104062" cy="698500"/>
          </a:xfrm>
        </p:spPr>
        <p:txBody>
          <a:bodyPr/>
          <a:lstStyle/>
          <a:p>
            <a:pPr eaLnBrk="1" hangingPunct="1"/>
            <a:r>
              <a:rPr lang="en-US" sz="4000">
                <a:latin typeface="Arial" charset="0"/>
                <a:cs typeface="Arial" charset="0"/>
              </a:rPr>
              <a:t>The Desert</a:t>
            </a:r>
          </a:p>
        </p:txBody>
      </p:sp>
      <p:sp>
        <p:nvSpPr>
          <p:cNvPr id="2867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20C58D2-94B6-884A-BB87-8F1C08F0CEE5}" type="slidenum">
              <a:rPr lang="en-US" sz="1400"/>
              <a:pPr eaLnBrk="1" hangingPunct="1"/>
              <a:t>21</a:t>
            </a:fld>
            <a:endParaRPr lang="en-US" sz="1400"/>
          </a:p>
        </p:txBody>
      </p:sp>
      <p:pic>
        <p:nvPicPr>
          <p:cNvPr id="32783" name="Picture 4" descr="mad25502_46_1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3" y="744538"/>
            <a:ext cx="2701925" cy="57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4" name="Text Box 158"/>
          <p:cNvSpPr txBox="1">
            <a:spLocks noChangeAspect="1" noChangeArrowheads="1"/>
          </p:cNvSpPr>
          <p:nvPr/>
        </p:nvSpPr>
        <p:spPr bwMode="auto">
          <a:xfrm>
            <a:off x="3498850" y="2063750"/>
            <a:ext cx="322263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600" b="1"/>
              <a:t>desert</a:t>
            </a:r>
          </a:p>
        </p:txBody>
      </p:sp>
      <p:sp>
        <p:nvSpPr>
          <p:cNvPr id="32785" name="Text Box 159"/>
          <p:cNvSpPr txBox="1">
            <a:spLocks noChangeAspect="1" noChangeArrowheads="1"/>
          </p:cNvSpPr>
          <p:nvPr/>
        </p:nvSpPr>
        <p:spPr bwMode="auto">
          <a:xfrm>
            <a:off x="3333750" y="4046538"/>
            <a:ext cx="817563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600" b="1"/>
              <a:t>a. Desert vegetation</a:t>
            </a:r>
          </a:p>
        </p:txBody>
      </p:sp>
      <p:sp>
        <p:nvSpPr>
          <p:cNvPr id="32786" name="Text Box 160"/>
          <p:cNvSpPr txBox="1">
            <a:spLocks noChangeAspect="1" noChangeArrowheads="1"/>
          </p:cNvSpPr>
          <p:nvPr/>
        </p:nvSpPr>
        <p:spPr bwMode="auto">
          <a:xfrm>
            <a:off x="3338513" y="4981575"/>
            <a:ext cx="9683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600" b="1"/>
              <a:t>Bannertail kangaroo rat,</a:t>
            </a:r>
          </a:p>
          <a:p>
            <a:pPr eaLnBrk="1" hangingPunct="1"/>
            <a:r>
              <a:rPr lang="en-US" sz="600" b="1"/>
              <a:t>Dipodomys spectabilis</a:t>
            </a:r>
          </a:p>
        </p:txBody>
      </p:sp>
      <p:sp>
        <p:nvSpPr>
          <p:cNvPr id="32787" name="Text Box 161"/>
          <p:cNvSpPr txBox="1">
            <a:spLocks noChangeAspect="1" noChangeArrowheads="1"/>
          </p:cNvSpPr>
          <p:nvPr/>
        </p:nvSpPr>
        <p:spPr bwMode="auto">
          <a:xfrm>
            <a:off x="4602163" y="4981575"/>
            <a:ext cx="9937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600" b="1"/>
              <a:t>Greater roadrunner,</a:t>
            </a:r>
          </a:p>
          <a:p>
            <a:pPr eaLnBrk="1" hangingPunct="1"/>
            <a:r>
              <a:rPr lang="en-US" sz="600" b="1"/>
              <a:t>Geococcyx californianus</a:t>
            </a:r>
          </a:p>
        </p:txBody>
      </p:sp>
      <p:sp>
        <p:nvSpPr>
          <p:cNvPr id="32788" name="Text Box 162"/>
          <p:cNvSpPr txBox="1">
            <a:spLocks noChangeAspect="1" noChangeArrowheads="1"/>
          </p:cNvSpPr>
          <p:nvPr/>
        </p:nvSpPr>
        <p:spPr bwMode="auto">
          <a:xfrm>
            <a:off x="3333750" y="6530975"/>
            <a:ext cx="11509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600" b="1"/>
              <a:t>Kit fox, Vulpes velox</a:t>
            </a:r>
          </a:p>
          <a:p>
            <a:pPr eaLnBrk="1" hangingPunct="1"/>
            <a:r>
              <a:rPr lang="en-US" sz="600" b="1"/>
              <a:t>b. Animal life of desert biome</a:t>
            </a:r>
          </a:p>
        </p:txBody>
      </p:sp>
      <p:sp>
        <p:nvSpPr>
          <p:cNvPr id="32789" name="TextBox 24"/>
          <p:cNvSpPr txBox="1">
            <a:spLocks noChangeAspect="1" noChangeArrowheads="1"/>
          </p:cNvSpPr>
          <p:nvPr/>
        </p:nvSpPr>
        <p:spPr bwMode="auto">
          <a:xfrm>
            <a:off x="438150" y="6672263"/>
            <a:ext cx="82677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500"/>
              <a:t>a: © Jonathan Blair/Corbis; b(rat): © Bob Calhoun/Bruce Col man/Photoshot; b(roadrunner): © Jack Wilburn/Animals Animals; b(kit fox): © Jeri Gleiter/Peter Arnold/Photolibrary</a:t>
            </a:r>
          </a:p>
        </p:txBody>
      </p:sp>
      <p:sp>
        <p:nvSpPr>
          <p:cNvPr id="32782" name="TextBox 24"/>
          <p:cNvSpPr txBox="1">
            <a:spLocks noChangeAspect="1" noChangeArrowheads="1"/>
          </p:cNvSpPr>
          <p:nvPr/>
        </p:nvSpPr>
        <p:spPr bwMode="auto">
          <a:xfrm>
            <a:off x="2265363" y="611188"/>
            <a:ext cx="46132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500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 txBox="1">
            <a:spLocks noGrp="1"/>
          </p:cNvSpPr>
          <p:nvPr/>
        </p:nvSpPr>
        <p:spPr bwMode="auto">
          <a:xfrm>
            <a:off x="6807200" y="6464300"/>
            <a:ext cx="2133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675C7D99-7DF3-DD41-96C1-2A221F7A48DE}" type="slidenum">
              <a:rPr lang="en-US" sz="1200">
                <a:latin typeface="Arial Black" charset="0"/>
              </a:rPr>
              <a:pPr algn="r" eaLnBrk="1" hangingPunct="1"/>
              <a:t>22</a:t>
            </a:fld>
            <a:endParaRPr lang="en-US" sz="1200">
              <a:latin typeface="Arial Black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7838" y="219075"/>
            <a:ext cx="8015287" cy="9144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46.3 Aquatic Ecosystems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6763" y="1392238"/>
            <a:ext cx="8377237" cy="4956175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Aquatic ecosystems are classified as</a:t>
            </a:r>
          </a:p>
          <a:p>
            <a:pPr lvl="1" eaLnBrk="1" hangingPunct="1"/>
            <a:r>
              <a:rPr lang="en-US">
                <a:latin typeface="Arial" charset="0"/>
                <a:cs typeface="Arial" charset="0"/>
              </a:rPr>
              <a:t>Freshwater (inland) or</a:t>
            </a:r>
          </a:p>
          <a:p>
            <a:pPr lvl="1" eaLnBrk="1" hangingPunct="1"/>
            <a:r>
              <a:rPr lang="en-US">
                <a:latin typeface="Arial" charset="0"/>
                <a:cs typeface="Arial" charset="0"/>
              </a:rPr>
              <a:t>Saltwater</a:t>
            </a:r>
          </a:p>
          <a:p>
            <a:pPr lvl="1" eaLnBrk="1" hangingPunct="1"/>
            <a:r>
              <a:rPr lang="en-US">
                <a:latin typeface="Arial" charset="0"/>
                <a:cs typeface="Arial" charset="0"/>
              </a:rPr>
              <a:t>Brackish water is a combination of both</a:t>
            </a:r>
          </a:p>
          <a:p>
            <a:pPr eaLnBrk="1" hangingPunct="1"/>
            <a:r>
              <a:rPr lang="en-US" b="1">
                <a:solidFill>
                  <a:srgbClr val="072C62"/>
                </a:solidFill>
                <a:latin typeface="Arial" charset="0"/>
                <a:cs typeface="Arial" charset="0"/>
              </a:rPr>
              <a:t>Wetlands</a:t>
            </a:r>
            <a:r>
              <a:rPr lang="en-US">
                <a:latin typeface="Arial" charset="0"/>
                <a:cs typeface="Arial" charset="0"/>
              </a:rPr>
              <a:t> are areas that are wet for at least part of the year</a:t>
            </a:r>
          </a:p>
          <a:p>
            <a:pPr lvl="1" eaLnBrk="1" hangingPunct="1"/>
            <a:r>
              <a:rPr lang="en-US" sz="2400">
                <a:latin typeface="Arial" charset="0"/>
                <a:cs typeface="Arial" charset="0"/>
              </a:rPr>
              <a:t>Marshes – frequently or continually inundated by water</a:t>
            </a:r>
          </a:p>
          <a:p>
            <a:pPr lvl="1" eaLnBrk="1" hangingPunct="1"/>
            <a:r>
              <a:rPr lang="en-US" sz="2400">
                <a:latin typeface="Arial" charset="0"/>
                <a:cs typeface="Arial" charset="0"/>
              </a:rPr>
              <a:t>Swamps – dominated by woody plants or shrubs</a:t>
            </a:r>
          </a:p>
          <a:p>
            <a:pPr lvl="1" eaLnBrk="1" hangingPunct="1"/>
            <a:r>
              <a:rPr lang="en-US" sz="2400">
                <a:latin typeface="Arial" charset="0"/>
                <a:cs typeface="Arial" charset="0"/>
              </a:rPr>
              <a:t>Bogs – characterized by acidic waters, peat deposits, and sphagnum moss</a:t>
            </a:r>
          </a:p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Aquatic Ecosystems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n-ea"/>
              </a:rPr>
              <a:t>Lakes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dirty="0" smtClean="0"/>
              <a:t>Bodies of water classified by nutrient status</a:t>
            </a:r>
          </a:p>
          <a:p>
            <a:pPr lvl="2" eaLnBrk="1" hangingPunct="1">
              <a:defRPr/>
            </a:pPr>
            <a:r>
              <a:rPr lang="en-US" dirty="0" smtClean="0"/>
              <a:t>Oligotrophic - Nutrient-poor</a:t>
            </a:r>
          </a:p>
          <a:p>
            <a:pPr lvl="2" eaLnBrk="1" hangingPunct="1">
              <a:defRPr/>
            </a:pPr>
            <a:r>
              <a:rPr lang="en-US" dirty="0" smtClean="0"/>
              <a:t>Eutrophic - Nutrient-rich</a:t>
            </a:r>
          </a:p>
          <a:p>
            <a:pPr lvl="2" eaLnBrk="1" hangingPunct="1">
              <a:defRPr/>
            </a:pPr>
            <a:r>
              <a:rPr lang="en-US" dirty="0" smtClean="0"/>
              <a:t>Oligotrophic lakes can become eutrophic lakes through the process of eutrophication</a:t>
            </a: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2969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5D86EC7-1F7B-F34F-BDB0-79057FB8AC79}" type="slidenum">
              <a:rPr lang="en-US" sz="1400"/>
              <a:pPr eaLnBrk="1" hangingPunct="1"/>
              <a:t>23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1638" y="0"/>
            <a:ext cx="8340725" cy="706438"/>
          </a:xfrm>
        </p:spPr>
        <p:txBody>
          <a:bodyPr/>
          <a:lstStyle/>
          <a:p>
            <a:pPr eaLnBrk="1" hangingPunct="1"/>
            <a:r>
              <a:rPr lang="en-US" sz="4000">
                <a:latin typeface="Arial" charset="0"/>
                <a:cs typeface="Arial" charset="0"/>
              </a:rPr>
              <a:t>Types of Lakes</a:t>
            </a:r>
          </a:p>
        </p:txBody>
      </p:sp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1272202-341A-2B48-A7DB-2255D52B146E}" type="slidenum">
              <a:rPr lang="en-US" sz="1400"/>
              <a:pPr eaLnBrk="1" hangingPunct="1"/>
              <a:t>24</a:t>
            </a:fld>
            <a:endParaRPr lang="en-US" sz="1400"/>
          </a:p>
        </p:txBody>
      </p:sp>
      <p:pic>
        <p:nvPicPr>
          <p:cNvPr id="36876" name="Picture 15" descr="mad25502_46_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738188"/>
            <a:ext cx="3887788" cy="584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7" name="Text Box 52"/>
          <p:cNvSpPr txBox="1">
            <a:spLocks noChangeAspect="1" noChangeArrowheads="1"/>
          </p:cNvSpPr>
          <p:nvPr/>
        </p:nvSpPr>
        <p:spPr bwMode="auto">
          <a:xfrm>
            <a:off x="2879725" y="3857625"/>
            <a:ext cx="126523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b="1"/>
              <a:t>a. Oligotrophic lake</a:t>
            </a:r>
          </a:p>
        </p:txBody>
      </p:sp>
      <p:sp>
        <p:nvSpPr>
          <p:cNvPr id="36878" name="Text Box 53"/>
          <p:cNvSpPr txBox="1">
            <a:spLocks noChangeAspect="1" noChangeArrowheads="1"/>
          </p:cNvSpPr>
          <p:nvPr/>
        </p:nvSpPr>
        <p:spPr bwMode="auto">
          <a:xfrm>
            <a:off x="2867025" y="6569075"/>
            <a:ext cx="11112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b="1"/>
              <a:t>b. Eutrophic lake</a:t>
            </a:r>
          </a:p>
        </p:txBody>
      </p:sp>
      <p:sp>
        <p:nvSpPr>
          <p:cNvPr id="36879" name="TextBox 24"/>
          <p:cNvSpPr txBox="1">
            <a:spLocks noChangeAspect="1" noChangeArrowheads="1"/>
          </p:cNvSpPr>
          <p:nvPr/>
        </p:nvSpPr>
        <p:spPr bwMode="auto">
          <a:xfrm>
            <a:off x="1633538" y="6662738"/>
            <a:ext cx="5875337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700"/>
              <a:t>a: © Roger Evans/Photo Researchers, Inc.; b: © The McGraw-Hill Companies, Inc. Pat Watson, photographer</a:t>
            </a:r>
          </a:p>
        </p:txBody>
      </p:sp>
      <p:sp>
        <p:nvSpPr>
          <p:cNvPr id="36875" name="TextBox 24"/>
          <p:cNvSpPr txBox="1">
            <a:spLocks noChangeAspect="1" noChangeArrowheads="1"/>
          </p:cNvSpPr>
          <p:nvPr/>
        </p:nvSpPr>
        <p:spPr bwMode="auto">
          <a:xfrm>
            <a:off x="2312988" y="636588"/>
            <a:ext cx="451961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700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Aquatic Ecosystems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Lakes (continued)</a:t>
            </a:r>
          </a:p>
          <a:p>
            <a:pPr lvl="1" eaLnBrk="1" hangingPunct="1"/>
            <a:r>
              <a:rPr lang="en-US">
                <a:latin typeface="Arial" charset="0"/>
                <a:cs typeface="Arial" charset="0"/>
              </a:rPr>
              <a:t>In temperate zones, deep lakes are stratified in the summer and winter and have distinct vertical zones</a:t>
            </a:r>
          </a:p>
          <a:p>
            <a:pPr lvl="2" eaLnBrk="1" hangingPunct="1"/>
            <a:r>
              <a:rPr lang="en-US">
                <a:latin typeface="Arial" charset="0"/>
                <a:cs typeface="Arial" charset="0"/>
              </a:rPr>
              <a:t>In summer, lakes have three layers that differ in temperature:</a:t>
            </a:r>
          </a:p>
          <a:p>
            <a:pPr lvl="3" eaLnBrk="1" hangingPunct="1"/>
            <a:r>
              <a:rPr lang="en-US">
                <a:latin typeface="Arial" charset="0"/>
                <a:cs typeface="Arial" charset="0"/>
              </a:rPr>
              <a:t>Epilimnion – surface layer (warm water)</a:t>
            </a:r>
          </a:p>
          <a:p>
            <a:pPr lvl="3" eaLnBrk="1" hangingPunct="1"/>
            <a:r>
              <a:rPr lang="en-US">
                <a:latin typeface="Arial" charset="0"/>
                <a:cs typeface="Arial" charset="0"/>
              </a:rPr>
              <a:t>Thermocline – middle layer (cooler than epilimnion)</a:t>
            </a:r>
          </a:p>
          <a:p>
            <a:pPr lvl="3" eaLnBrk="1" hangingPunct="1"/>
            <a:r>
              <a:rPr lang="en-US">
                <a:latin typeface="Arial" charset="0"/>
                <a:cs typeface="Arial" charset="0"/>
              </a:rPr>
              <a:t>Hypolimnion – bottom layer (cold)</a:t>
            </a:r>
          </a:p>
        </p:txBody>
      </p:sp>
      <p:sp>
        <p:nvSpPr>
          <p:cNvPr id="2969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8FDBB0D-2B90-A942-A9ED-28C519FD05AC}" type="slidenum">
              <a:rPr lang="en-US" sz="1400"/>
              <a:pPr eaLnBrk="1" hangingPunct="1"/>
              <a:t>25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Aquatic Ecosystems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n-ea"/>
              </a:rPr>
              <a:t>Lakes (continued)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Fall overturn</a:t>
            </a:r>
          </a:p>
          <a:p>
            <a:pPr lvl="2" eaLnBrk="1" hangingPunct="1">
              <a:defRPr/>
            </a:pPr>
            <a:r>
              <a:rPr lang="en-US" dirty="0" err="1" smtClean="0"/>
              <a:t>Epilimnion</a:t>
            </a:r>
            <a:r>
              <a:rPr lang="en-US" dirty="0" smtClean="0"/>
              <a:t> water becomes cooler than the water in the </a:t>
            </a:r>
            <a:r>
              <a:rPr lang="en-US" dirty="0" err="1" smtClean="0"/>
              <a:t>hypolimnion</a:t>
            </a:r>
            <a:endParaRPr lang="en-US" dirty="0" smtClean="0"/>
          </a:p>
          <a:p>
            <a:pPr lvl="3" eaLnBrk="1" hangingPunct="1">
              <a:defRPr/>
            </a:pPr>
            <a:r>
              <a:rPr lang="en-US" dirty="0" smtClean="0"/>
              <a:t>Causes the surface water to sink and deep water to rise</a:t>
            </a:r>
          </a:p>
          <a:p>
            <a:pPr lvl="3" eaLnBrk="1" hangingPunct="1">
              <a:defRPr/>
            </a:pPr>
            <a:r>
              <a:rPr lang="en-US" dirty="0" smtClean="0"/>
              <a:t>Process continues until temperature is uniform throughout the lake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Spring overturn</a:t>
            </a:r>
          </a:p>
          <a:p>
            <a:pPr lvl="2" eaLnBrk="1" hangingPunct="1">
              <a:defRPr/>
            </a:pPr>
            <a:r>
              <a:rPr lang="en-US" dirty="0" smtClean="0"/>
              <a:t>As ice melts, cooler water on top sinks below warmer water on the bottom</a:t>
            </a:r>
          </a:p>
        </p:txBody>
      </p:sp>
      <p:sp>
        <p:nvSpPr>
          <p:cNvPr id="2969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135CADA-5D60-B047-8CD4-1950F21B9935}" type="slidenum">
              <a:rPr lang="en-US" sz="1400"/>
              <a:pPr eaLnBrk="1" hangingPunct="1"/>
              <a:t>26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273050"/>
            <a:ext cx="8656637" cy="7112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Lake Stratification in a Temperate Region</a:t>
            </a:r>
          </a:p>
        </p:txBody>
      </p:sp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B1795E8-E173-E24C-9466-1605EEC04FEA}" type="slidenum">
              <a:rPr lang="en-US" sz="1400"/>
              <a:pPr eaLnBrk="1" hangingPunct="1"/>
              <a:t>27</a:t>
            </a:fld>
            <a:endParaRPr lang="en-US" sz="1400"/>
          </a:p>
        </p:txBody>
      </p:sp>
      <p:sp>
        <p:nvSpPr>
          <p:cNvPr id="39940" name="TextBox 24"/>
          <p:cNvSpPr txBox="1">
            <a:spLocks noChangeArrowheads="1"/>
          </p:cNvSpPr>
          <p:nvPr/>
        </p:nvSpPr>
        <p:spPr bwMode="auto">
          <a:xfrm>
            <a:off x="2138363" y="1376363"/>
            <a:ext cx="48387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700"/>
              <a:t>Copyright © The McGraw-Hill Companies, Inc. Permission required for reproduction or display.</a:t>
            </a:r>
          </a:p>
        </p:txBody>
      </p:sp>
      <p:pic>
        <p:nvPicPr>
          <p:cNvPr id="39941" name="Picture 8" descr="mad2543X_46_1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1525588"/>
            <a:ext cx="3814762" cy="468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Rectangle 9"/>
          <p:cNvSpPr>
            <a:spLocks noChangeArrowheads="1"/>
          </p:cNvSpPr>
          <p:nvPr/>
        </p:nvSpPr>
        <p:spPr bwMode="auto">
          <a:xfrm>
            <a:off x="3719513" y="3001963"/>
            <a:ext cx="10556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800" b="1">
                <a:solidFill>
                  <a:srgbClr val="000000"/>
                </a:solidFill>
              </a:rPr>
              <a:t>Summer Stratification</a:t>
            </a:r>
            <a:endParaRPr lang="en-US" sz="800" b="1"/>
          </a:p>
        </p:txBody>
      </p:sp>
      <p:sp>
        <p:nvSpPr>
          <p:cNvPr id="39943" name="Rectangle 10"/>
          <p:cNvSpPr>
            <a:spLocks noChangeArrowheads="1"/>
          </p:cNvSpPr>
          <p:nvPr/>
        </p:nvSpPr>
        <p:spPr bwMode="auto">
          <a:xfrm>
            <a:off x="4699000" y="4602163"/>
            <a:ext cx="6318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800" b="1">
                <a:solidFill>
                  <a:srgbClr val="000000"/>
                </a:solidFill>
              </a:rPr>
              <a:t>Fall Overturn</a:t>
            </a:r>
            <a:endParaRPr lang="en-US" sz="800" b="1"/>
          </a:p>
        </p:txBody>
      </p:sp>
      <p:sp>
        <p:nvSpPr>
          <p:cNvPr id="39944" name="Rectangle 11"/>
          <p:cNvSpPr>
            <a:spLocks noChangeArrowheads="1"/>
          </p:cNvSpPr>
          <p:nvPr/>
        </p:nvSpPr>
        <p:spPr bwMode="auto">
          <a:xfrm>
            <a:off x="2806700" y="4602163"/>
            <a:ext cx="7794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800" b="1">
                <a:solidFill>
                  <a:srgbClr val="000000"/>
                </a:solidFill>
              </a:rPr>
              <a:t>Spring Overturn</a:t>
            </a:r>
            <a:endParaRPr lang="en-US" sz="800" b="1"/>
          </a:p>
        </p:txBody>
      </p:sp>
      <p:sp>
        <p:nvSpPr>
          <p:cNvPr id="39945" name="Rectangle 12"/>
          <p:cNvSpPr>
            <a:spLocks noChangeArrowheads="1"/>
          </p:cNvSpPr>
          <p:nvPr/>
        </p:nvSpPr>
        <p:spPr bwMode="auto">
          <a:xfrm>
            <a:off x="4341813" y="1998663"/>
            <a:ext cx="2317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800" b="1">
                <a:solidFill>
                  <a:srgbClr val="000000"/>
                </a:solidFill>
              </a:rPr>
              <a:t>wind</a:t>
            </a:r>
            <a:endParaRPr lang="en-US" sz="800" b="1"/>
          </a:p>
        </p:txBody>
      </p:sp>
      <p:sp>
        <p:nvSpPr>
          <p:cNvPr id="39946" name="Rectangle 13"/>
          <p:cNvSpPr>
            <a:spLocks noChangeArrowheads="1"/>
          </p:cNvSpPr>
          <p:nvPr/>
        </p:nvSpPr>
        <p:spPr bwMode="auto">
          <a:xfrm>
            <a:off x="5421313" y="3600450"/>
            <a:ext cx="2317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800" b="1">
                <a:solidFill>
                  <a:srgbClr val="000000"/>
                </a:solidFill>
              </a:rPr>
              <a:t>wind</a:t>
            </a:r>
            <a:endParaRPr lang="en-US" sz="800" b="1"/>
          </a:p>
        </p:txBody>
      </p:sp>
      <p:sp>
        <p:nvSpPr>
          <p:cNvPr id="39947" name="Rectangle 14"/>
          <p:cNvSpPr>
            <a:spLocks noChangeArrowheads="1"/>
          </p:cNvSpPr>
          <p:nvPr/>
        </p:nvSpPr>
        <p:spPr bwMode="auto">
          <a:xfrm>
            <a:off x="4332288" y="5199063"/>
            <a:ext cx="2317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800" b="1">
                <a:solidFill>
                  <a:srgbClr val="000000"/>
                </a:solidFill>
              </a:rPr>
              <a:t>wind</a:t>
            </a:r>
            <a:endParaRPr lang="en-US" sz="800" b="1"/>
          </a:p>
        </p:txBody>
      </p:sp>
      <p:sp>
        <p:nvSpPr>
          <p:cNvPr id="39948" name="Rectangle 15"/>
          <p:cNvSpPr>
            <a:spLocks noChangeArrowheads="1"/>
          </p:cNvSpPr>
          <p:nvPr/>
        </p:nvSpPr>
        <p:spPr bwMode="auto">
          <a:xfrm>
            <a:off x="4235450" y="2206625"/>
            <a:ext cx="97313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800" b="1">
                <a:solidFill>
                  <a:srgbClr val="000000"/>
                </a:solidFill>
              </a:rPr>
              <a:t>epilimnion 24°–25°C</a:t>
            </a:r>
          </a:p>
        </p:txBody>
      </p:sp>
      <p:sp>
        <p:nvSpPr>
          <p:cNvPr id="39949" name="Rectangle 16"/>
          <p:cNvSpPr>
            <a:spLocks noChangeArrowheads="1"/>
          </p:cNvSpPr>
          <p:nvPr/>
        </p:nvSpPr>
        <p:spPr bwMode="auto">
          <a:xfrm>
            <a:off x="4224338" y="2384425"/>
            <a:ext cx="99536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800" b="1">
                <a:solidFill>
                  <a:srgbClr val="000000"/>
                </a:solidFill>
              </a:rPr>
              <a:t>thermocline 13°–18 °</a:t>
            </a:r>
          </a:p>
        </p:txBody>
      </p:sp>
      <p:sp>
        <p:nvSpPr>
          <p:cNvPr id="39950" name="Rectangle 17"/>
          <p:cNvSpPr>
            <a:spLocks noChangeArrowheads="1"/>
          </p:cNvSpPr>
          <p:nvPr/>
        </p:nvSpPr>
        <p:spPr bwMode="auto">
          <a:xfrm>
            <a:off x="3475038" y="3606800"/>
            <a:ext cx="2317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800" b="1">
                <a:solidFill>
                  <a:srgbClr val="000000"/>
                </a:solidFill>
              </a:rPr>
              <a:t>wind</a:t>
            </a:r>
            <a:endParaRPr lang="en-US" sz="800" b="1"/>
          </a:p>
        </p:txBody>
      </p:sp>
      <p:sp>
        <p:nvSpPr>
          <p:cNvPr id="39951" name="Rectangle 18"/>
          <p:cNvSpPr>
            <a:spLocks noChangeArrowheads="1"/>
          </p:cNvSpPr>
          <p:nvPr/>
        </p:nvSpPr>
        <p:spPr bwMode="auto">
          <a:xfrm>
            <a:off x="5118100" y="5143500"/>
            <a:ext cx="1412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800" b="1">
                <a:solidFill>
                  <a:srgbClr val="000000"/>
                </a:solidFill>
              </a:rPr>
              <a:t>ice</a:t>
            </a:r>
            <a:endParaRPr lang="en-US" sz="800" b="1"/>
          </a:p>
        </p:txBody>
      </p:sp>
      <p:sp>
        <p:nvSpPr>
          <p:cNvPr id="39952" name="Rectangle 19"/>
          <p:cNvSpPr>
            <a:spLocks noChangeArrowheads="1"/>
          </p:cNvSpPr>
          <p:nvPr/>
        </p:nvSpPr>
        <p:spPr bwMode="auto">
          <a:xfrm>
            <a:off x="4567238" y="5421313"/>
            <a:ext cx="3238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800" b="1">
                <a:solidFill>
                  <a:srgbClr val="000000"/>
                </a:solidFill>
              </a:rPr>
              <a:t>2°–3°C</a:t>
            </a:r>
          </a:p>
        </p:txBody>
      </p:sp>
      <p:sp>
        <p:nvSpPr>
          <p:cNvPr id="39953" name="Line 20"/>
          <p:cNvSpPr>
            <a:spLocks noChangeShapeType="1"/>
          </p:cNvSpPr>
          <p:nvPr/>
        </p:nvSpPr>
        <p:spPr bwMode="auto">
          <a:xfrm>
            <a:off x="5159375" y="5253038"/>
            <a:ext cx="1588" cy="1095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4" name="Text Box 21"/>
          <p:cNvSpPr txBox="1">
            <a:spLocks noChangeArrowheads="1"/>
          </p:cNvSpPr>
          <p:nvPr/>
        </p:nvSpPr>
        <p:spPr bwMode="auto">
          <a:xfrm>
            <a:off x="4406900" y="2601913"/>
            <a:ext cx="6953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800" b="1"/>
              <a:t>hypolimnion</a:t>
            </a:r>
          </a:p>
          <a:p>
            <a:pPr algn="ctr" eaLnBrk="1" hangingPunct="1"/>
            <a:r>
              <a:rPr lang="en-US" sz="800" b="1"/>
              <a:t>5</a:t>
            </a:r>
            <a:r>
              <a:rPr lang="en-US" sz="800" b="1">
                <a:solidFill>
                  <a:srgbClr val="000000"/>
                </a:solidFill>
              </a:rPr>
              <a:t>°–</a:t>
            </a:r>
            <a:r>
              <a:rPr lang="en-US" sz="800" b="1"/>
              <a:t>8</a:t>
            </a:r>
            <a:r>
              <a:rPr lang="en-US" sz="800" b="1">
                <a:solidFill>
                  <a:srgbClr val="000000"/>
                </a:solidFill>
              </a:rPr>
              <a:t>°</a:t>
            </a:r>
          </a:p>
        </p:txBody>
      </p:sp>
      <p:sp>
        <p:nvSpPr>
          <p:cNvPr id="39955" name="Text Box 22"/>
          <p:cNvSpPr txBox="1">
            <a:spLocks noChangeArrowheads="1"/>
          </p:cNvSpPr>
          <p:nvPr/>
        </p:nvSpPr>
        <p:spPr bwMode="auto">
          <a:xfrm>
            <a:off x="4400550" y="5759450"/>
            <a:ext cx="6842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800" b="1"/>
              <a:t>most of lake</a:t>
            </a:r>
          </a:p>
          <a:p>
            <a:pPr algn="ctr" eaLnBrk="1" hangingPunct="1"/>
            <a:r>
              <a:rPr lang="en-US" sz="800" b="1"/>
              <a:t>4°C</a:t>
            </a:r>
          </a:p>
        </p:txBody>
      </p:sp>
      <p:sp>
        <p:nvSpPr>
          <p:cNvPr id="39956" name="Text Box 23"/>
          <p:cNvSpPr txBox="1">
            <a:spLocks noChangeArrowheads="1"/>
          </p:cNvSpPr>
          <p:nvPr/>
        </p:nvSpPr>
        <p:spPr bwMode="auto">
          <a:xfrm>
            <a:off x="3722688" y="6208713"/>
            <a:ext cx="10572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800" b="1"/>
              <a:t>Winter Stratification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Aquatic Ecosystems</a:t>
            </a:r>
          </a:p>
        </p:txBody>
      </p:sp>
      <p:sp>
        <p:nvSpPr>
          <p:cNvPr id="3379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>
                <a:latin typeface="Arial" charset="0"/>
                <a:cs typeface="Arial" charset="0"/>
              </a:rPr>
              <a:t>Life Zones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>
                <a:latin typeface="Arial" charset="0"/>
                <a:cs typeface="Arial" charset="0"/>
              </a:rPr>
              <a:t>Plankton</a:t>
            </a:r>
          </a:p>
          <a:p>
            <a:pPr lvl="2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>
                <a:latin typeface="Arial" charset="0"/>
                <a:cs typeface="Arial" charset="0"/>
              </a:rPr>
              <a:t>Important community in fresh water and salt water ecosystems</a:t>
            </a:r>
          </a:p>
          <a:p>
            <a:pPr lvl="3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b="1">
                <a:solidFill>
                  <a:srgbClr val="072C62"/>
                </a:solidFill>
                <a:latin typeface="Arial" charset="0"/>
                <a:cs typeface="Arial" charset="0"/>
              </a:rPr>
              <a:t>Phytoplankton </a:t>
            </a:r>
            <a:r>
              <a:rPr lang="en-US">
                <a:latin typeface="Arial" charset="0"/>
                <a:cs typeface="Arial" charset="0"/>
              </a:rPr>
              <a:t>- Photosynthetic algae</a:t>
            </a:r>
          </a:p>
          <a:p>
            <a:pPr lvl="3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b="1">
                <a:solidFill>
                  <a:srgbClr val="072C62"/>
                </a:solidFill>
                <a:latin typeface="Arial" charset="0"/>
                <a:cs typeface="Arial" charset="0"/>
              </a:rPr>
              <a:t>Zooplankton</a:t>
            </a:r>
            <a:r>
              <a:rPr lang="en-US">
                <a:latin typeface="Arial" charset="0"/>
                <a:cs typeface="Arial" charset="0"/>
              </a:rPr>
              <a:t> – Tiny animals that feed on the phytoplankton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>
                <a:latin typeface="Arial" charset="0"/>
                <a:cs typeface="Arial" charset="0"/>
              </a:rPr>
              <a:t>Life Zones</a:t>
            </a:r>
          </a:p>
          <a:p>
            <a:pPr lvl="2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i="1">
                <a:latin typeface="Arial" charset="0"/>
                <a:cs typeface="Arial" charset="0"/>
              </a:rPr>
              <a:t>Littoral zone </a:t>
            </a:r>
            <a:r>
              <a:rPr lang="en-US">
                <a:latin typeface="Arial" charset="0"/>
                <a:cs typeface="Arial" charset="0"/>
              </a:rPr>
              <a:t>- Closest to shore</a:t>
            </a:r>
          </a:p>
          <a:p>
            <a:pPr lvl="2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i="1">
                <a:latin typeface="Arial" charset="0"/>
                <a:cs typeface="Arial" charset="0"/>
              </a:rPr>
              <a:t>Limnetic zone </a:t>
            </a:r>
            <a:r>
              <a:rPr lang="en-US">
                <a:latin typeface="Arial" charset="0"/>
                <a:cs typeface="Arial" charset="0"/>
              </a:rPr>
              <a:t>- Sunlit areas</a:t>
            </a:r>
          </a:p>
          <a:p>
            <a:pPr lvl="2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i="1">
                <a:latin typeface="Arial" charset="0"/>
                <a:cs typeface="Arial" charset="0"/>
              </a:rPr>
              <a:t>Profundal zone </a:t>
            </a:r>
            <a:r>
              <a:rPr lang="en-US">
                <a:latin typeface="Arial" charset="0"/>
                <a:cs typeface="Arial" charset="0"/>
              </a:rPr>
              <a:t>- Below light penetration</a:t>
            </a:r>
          </a:p>
          <a:p>
            <a:pPr lvl="2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i="1">
                <a:latin typeface="Arial" charset="0"/>
                <a:cs typeface="Arial" charset="0"/>
              </a:rPr>
              <a:t>Benthic zone </a:t>
            </a:r>
            <a:r>
              <a:rPr lang="en-US">
                <a:latin typeface="Arial" charset="0"/>
                <a:cs typeface="Arial" charset="0"/>
              </a:rPr>
              <a:t>- Soil-Water interface</a:t>
            </a:r>
          </a:p>
        </p:txBody>
      </p:sp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B77226C-71D7-1C4F-9F62-BB1C81390C5D}" type="slidenum">
              <a:rPr lang="en-US" sz="1400"/>
              <a:pPr eaLnBrk="1" hangingPunct="1"/>
              <a:t>28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75" y="190500"/>
            <a:ext cx="8712200" cy="884238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Zones of a Lake</a:t>
            </a:r>
          </a:p>
        </p:txBody>
      </p:sp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1331F4D-E655-1245-84BF-EE5B4B0CB35F}" type="slidenum">
              <a:rPr lang="en-US" sz="1400"/>
              <a:pPr eaLnBrk="1" hangingPunct="1"/>
              <a:t>29</a:t>
            </a:fld>
            <a:endParaRPr lang="en-US" sz="1400"/>
          </a:p>
        </p:txBody>
      </p:sp>
      <p:sp>
        <p:nvSpPr>
          <p:cNvPr id="41988" name="TextBox 24"/>
          <p:cNvSpPr txBox="1">
            <a:spLocks noChangeArrowheads="1"/>
          </p:cNvSpPr>
          <p:nvPr/>
        </p:nvSpPr>
        <p:spPr bwMode="auto">
          <a:xfrm>
            <a:off x="2668588" y="1381125"/>
            <a:ext cx="37861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500"/>
              <a:t>Copyright © The McGraw-Hill Companies, Inc. Permission required for reproduction or display.</a:t>
            </a:r>
          </a:p>
        </p:txBody>
      </p:sp>
      <p:pic>
        <p:nvPicPr>
          <p:cNvPr id="41989" name="Picture 8" descr="mad2543X_46_1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0" y="1695450"/>
            <a:ext cx="6691313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Rectangle 9"/>
          <p:cNvSpPr>
            <a:spLocks noChangeArrowheads="1"/>
          </p:cNvSpPr>
          <p:nvPr/>
        </p:nvSpPr>
        <p:spPr bwMode="auto">
          <a:xfrm>
            <a:off x="4549775" y="3005138"/>
            <a:ext cx="677863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600" b="1">
                <a:solidFill>
                  <a:srgbClr val="000000"/>
                </a:solidFill>
              </a:rPr>
              <a:t>surface organisms</a:t>
            </a:r>
            <a:endParaRPr lang="en-US" sz="600" b="1"/>
          </a:p>
        </p:txBody>
      </p:sp>
      <p:sp>
        <p:nvSpPr>
          <p:cNvPr id="41991" name="Rectangle 10"/>
          <p:cNvSpPr>
            <a:spLocks noChangeArrowheads="1"/>
          </p:cNvSpPr>
          <p:nvPr/>
        </p:nvSpPr>
        <p:spPr bwMode="auto">
          <a:xfrm>
            <a:off x="4646613" y="3562350"/>
            <a:ext cx="220662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600" b="1">
                <a:solidFill>
                  <a:srgbClr val="000000"/>
                </a:solidFill>
              </a:rPr>
              <a:t>fishes</a:t>
            </a:r>
            <a:endParaRPr lang="en-US" sz="600" b="1"/>
          </a:p>
        </p:txBody>
      </p:sp>
      <p:sp>
        <p:nvSpPr>
          <p:cNvPr id="41992" name="Rectangle 11"/>
          <p:cNvSpPr>
            <a:spLocks noChangeArrowheads="1"/>
          </p:cNvSpPr>
          <p:nvPr/>
        </p:nvSpPr>
        <p:spPr bwMode="auto">
          <a:xfrm>
            <a:off x="5141913" y="4516438"/>
            <a:ext cx="461962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600" b="1">
                <a:solidFill>
                  <a:srgbClr val="000000"/>
                </a:solidFill>
              </a:rPr>
              <a:t>insect larvae</a:t>
            </a:r>
            <a:endParaRPr lang="en-US" sz="600" b="1"/>
          </a:p>
        </p:txBody>
      </p:sp>
      <p:sp>
        <p:nvSpPr>
          <p:cNvPr id="41993" name="Rectangle 12"/>
          <p:cNvSpPr>
            <a:spLocks noChangeArrowheads="1"/>
          </p:cNvSpPr>
          <p:nvPr/>
        </p:nvSpPr>
        <p:spPr bwMode="auto">
          <a:xfrm>
            <a:off x="6611938" y="4089400"/>
            <a:ext cx="525462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600" b="1">
                <a:solidFill>
                  <a:srgbClr val="000000"/>
                </a:solidFill>
              </a:rPr>
              <a:t>phytoplankton</a:t>
            </a:r>
            <a:endParaRPr lang="en-US" sz="600" b="1"/>
          </a:p>
        </p:txBody>
      </p:sp>
      <p:sp>
        <p:nvSpPr>
          <p:cNvPr id="41994" name="Rectangle 13"/>
          <p:cNvSpPr>
            <a:spLocks noChangeArrowheads="1"/>
          </p:cNvSpPr>
          <p:nvPr/>
        </p:nvSpPr>
        <p:spPr bwMode="auto">
          <a:xfrm>
            <a:off x="6438900" y="4246563"/>
            <a:ext cx="449263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600" b="1">
                <a:solidFill>
                  <a:srgbClr val="000000"/>
                </a:solidFill>
              </a:rPr>
              <a:t>zooplankton</a:t>
            </a:r>
            <a:endParaRPr lang="en-US" sz="600" b="1"/>
          </a:p>
        </p:txBody>
      </p:sp>
      <p:sp>
        <p:nvSpPr>
          <p:cNvPr id="41995" name="Rectangle 15"/>
          <p:cNvSpPr>
            <a:spLocks noChangeArrowheads="1"/>
          </p:cNvSpPr>
          <p:nvPr/>
        </p:nvSpPr>
        <p:spPr bwMode="auto">
          <a:xfrm>
            <a:off x="1887538" y="5011738"/>
            <a:ext cx="96043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600" b="1">
                <a:solidFill>
                  <a:srgbClr val="000000"/>
                </a:solidFill>
              </a:rPr>
              <a:t>Northern pike, Esox lucius</a:t>
            </a:r>
            <a:endParaRPr lang="en-US" sz="600" b="1"/>
          </a:p>
        </p:txBody>
      </p:sp>
      <p:sp>
        <p:nvSpPr>
          <p:cNvPr id="41996" name="Text Box 16"/>
          <p:cNvSpPr txBox="1">
            <a:spLocks noChangeArrowheads="1"/>
          </p:cNvSpPr>
          <p:nvPr/>
        </p:nvSpPr>
        <p:spPr bwMode="auto">
          <a:xfrm>
            <a:off x="4368800" y="2586038"/>
            <a:ext cx="3508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600" b="1"/>
              <a:t>Littoral</a:t>
            </a:r>
          </a:p>
          <a:p>
            <a:pPr algn="ctr" eaLnBrk="1" hangingPunct="1"/>
            <a:r>
              <a:rPr lang="en-US" sz="600" b="1"/>
              <a:t>Zone</a:t>
            </a:r>
          </a:p>
        </p:txBody>
      </p:sp>
      <p:sp>
        <p:nvSpPr>
          <p:cNvPr id="41997" name="Text Box 17"/>
          <p:cNvSpPr txBox="1">
            <a:spLocks noChangeArrowheads="1"/>
          </p:cNvSpPr>
          <p:nvPr/>
        </p:nvSpPr>
        <p:spPr bwMode="auto">
          <a:xfrm>
            <a:off x="2047875" y="3403600"/>
            <a:ext cx="4778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600" b="1"/>
              <a:t>clinging</a:t>
            </a:r>
          </a:p>
          <a:p>
            <a:pPr algn="ctr" eaLnBrk="1" hangingPunct="1"/>
            <a:r>
              <a:rPr lang="en-US" sz="600" b="1"/>
              <a:t>organisms</a:t>
            </a:r>
          </a:p>
        </p:txBody>
      </p:sp>
      <p:sp>
        <p:nvSpPr>
          <p:cNvPr id="41998" name="Text Box 18"/>
          <p:cNvSpPr txBox="1">
            <a:spLocks noChangeArrowheads="1"/>
          </p:cNvSpPr>
          <p:nvPr/>
        </p:nvSpPr>
        <p:spPr bwMode="auto">
          <a:xfrm>
            <a:off x="4797425" y="5581650"/>
            <a:ext cx="4476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600" b="1"/>
              <a:t>Profundal</a:t>
            </a:r>
          </a:p>
          <a:p>
            <a:pPr algn="ctr" eaLnBrk="1" hangingPunct="1"/>
            <a:r>
              <a:rPr lang="en-US" sz="600" b="1"/>
              <a:t>Zone</a:t>
            </a:r>
          </a:p>
        </p:txBody>
      </p:sp>
      <p:sp>
        <p:nvSpPr>
          <p:cNvPr id="41999" name="Text Box 19"/>
          <p:cNvSpPr txBox="1">
            <a:spLocks noChangeArrowheads="1"/>
          </p:cNvSpPr>
          <p:nvPr/>
        </p:nvSpPr>
        <p:spPr bwMode="auto">
          <a:xfrm>
            <a:off x="4635500" y="4743450"/>
            <a:ext cx="4048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600" b="1"/>
              <a:t>Limnetic</a:t>
            </a:r>
          </a:p>
          <a:p>
            <a:pPr algn="ctr" eaLnBrk="1" hangingPunct="1"/>
            <a:r>
              <a:rPr lang="en-US" sz="600" b="1"/>
              <a:t>Zone</a:t>
            </a:r>
          </a:p>
        </p:txBody>
      </p:sp>
      <p:sp>
        <p:nvSpPr>
          <p:cNvPr id="42000" name="TextBox 24"/>
          <p:cNvSpPr txBox="1">
            <a:spLocks noChangeArrowheads="1"/>
          </p:cNvSpPr>
          <p:nvPr/>
        </p:nvSpPr>
        <p:spPr bwMode="auto">
          <a:xfrm>
            <a:off x="2644775" y="6157913"/>
            <a:ext cx="37861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500"/>
              <a:t>(Pike): © Robert Maier/Animals Animals/Earth Scenes; (Water strider): © G.I. Bernard/Animals Animals/Earth Scenes</a:t>
            </a:r>
          </a:p>
        </p:txBody>
      </p:sp>
      <p:sp>
        <p:nvSpPr>
          <p:cNvPr id="42001" name="Text Box 21"/>
          <p:cNvSpPr txBox="1">
            <a:spLocks noChangeArrowheads="1"/>
          </p:cNvSpPr>
          <p:nvPr/>
        </p:nvSpPr>
        <p:spPr bwMode="auto">
          <a:xfrm>
            <a:off x="2613025" y="3937000"/>
            <a:ext cx="3714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600" b="1"/>
              <a:t>Benthic</a:t>
            </a:r>
          </a:p>
          <a:p>
            <a:pPr algn="ctr" eaLnBrk="1" hangingPunct="1"/>
            <a:r>
              <a:rPr lang="en-US" sz="600" b="1"/>
              <a:t>Zone</a:t>
            </a:r>
          </a:p>
        </p:txBody>
      </p:sp>
      <p:sp>
        <p:nvSpPr>
          <p:cNvPr id="42002" name="Text Box 22"/>
          <p:cNvSpPr txBox="1">
            <a:spLocks noChangeArrowheads="1"/>
          </p:cNvSpPr>
          <p:nvPr/>
        </p:nvSpPr>
        <p:spPr bwMode="auto">
          <a:xfrm>
            <a:off x="6162675" y="5184775"/>
            <a:ext cx="6810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600" b="1">
                <a:solidFill>
                  <a:schemeClr val="bg1"/>
                </a:solidFill>
              </a:rPr>
              <a:t>bottom-dwelling</a:t>
            </a:r>
          </a:p>
          <a:p>
            <a:pPr algn="ctr" eaLnBrk="1" hangingPunct="1"/>
            <a:r>
              <a:rPr lang="en-US" sz="600" b="1">
                <a:solidFill>
                  <a:schemeClr val="bg1"/>
                </a:solidFill>
              </a:rPr>
              <a:t>organisms</a:t>
            </a:r>
          </a:p>
        </p:txBody>
      </p:sp>
      <p:sp>
        <p:nvSpPr>
          <p:cNvPr id="42003" name="Text Box 25"/>
          <p:cNvSpPr txBox="1">
            <a:spLocks noChangeArrowheads="1"/>
          </p:cNvSpPr>
          <p:nvPr/>
        </p:nvSpPr>
        <p:spPr bwMode="auto">
          <a:xfrm>
            <a:off x="5876925" y="3328988"/>
            <a:ext cx="98107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600" b="1"/>
              <a:t>Water strider , Gerris sp.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8275" y="133350"/>
            <a:ext cx="8809038" cy="884238"/>
          </a:xfrm>
        </p:spPr>
        <p:txBody>
          <a:bodyPr/>
          <a:lstStyle/>
          <a:p>
            <a:pPr eaLnBrk="1" hangingPunct="1"/>
            <a:r>
              <a:rPr lang="en-US" sz="3600">
                <a:latin typeface="Arial" charset="0"/>
                <a:cs typeface="Arial" charset="0"/>
              </a:rPr>
              <a:t>Biome Pattern of Temperature</a:t>
            </a:r>
            <a:br>
              <a:rPr lang="en-US" sz="3600">
                <a:latin typeface="Arial" charset="0"/>
                <a:cs typeface="Arial" charset="0"/>
              </a:rPr>
            </a:br>
            <a:r>
              <a:rPr lang="en-US" sz="3600">
                <a:latin typeface="Arial" charset="0"/>
                <a:cs typeface="Arial" charset="0"/>
              </a:rPr>
              <a:t>and Precipitation</a:t>
            </a:r>
          </a:p>
        </p:txBody>
      </p:sp>
      <p:sp>
        <p:nvSpPr>
          <p:cNvPr id="1126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DAE09FE-CEA1-0E41-8CFC-36616243686E}" type="slidenum">
              <a:rPr lang="en-US" sz="1400"/>
              <a:pPr eaLnBrk="1" hangingPunct="1"/>
              <a:t>3</a:t>
            </a:fld>
            <a:endParaRPr lang="en-US" sz="1400"/>
          </a:p>
        </p:txBody>
      </p:sp>
      <p:pic>
        <p:nvPicPr>
          <p:cNvPr id="13433" name="Picture 5" descr="mad2543X_46_0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0" b="54192"/>
          <a:stretch>
            <a:fillRect/>
          </a:stretch>
        </p:blipFill>
        <p:spPr bwMode="auto">
          <a:xfrm>
            <a:off x="952500" y="1204913"/>
            <a:ext cx="7239000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34" name="Rectangle 479"/>
          <p:cNvSpPr>
            <a:spLocks noChangeAspect="1" noChangeArrowheads="1"/>
          </p:cNvSpPr>
          <p:nvPr/>
        </p:nvSpPr>
        <p:spPr bwMode="auto">
          <a:xfrm>
            <a:off x="1625600" y="5327650"/>
            <a:ext cx="139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 b="1">
                <a:solidFill>
                  <a:srgbClr val="000000"/>
                </a:solidFill>
              </a:rPr>
              <a:t>25</a:t>
            </a:r>
            <a:endParaRPr lang="en-US" sz="1600" b="1"/>
          </a:p>
        </p:txBody>
      </p:sp>
      <p:sp>
        <p:nvSpPr>
          <p:cNvPr id="13435" name="Rectangle 480"/>
          <p:cNvSpPr>
            <a:spLocks noChangeAspect="1" noChangeArrowheads="1"/>
          </p:cNvSpPr>
          <p:nvPr/>
        </p:nvSpPr>
        <p:spPr bwMode="auto">
          <a:xfrm>
            <a:off x="1625600" y="4851400"/>
            <a:ext cx="139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 b="1">
                <a:solidFill>
                  <a:srgbClr val="000000"/>
                </a:solidFill>
              </a:rPr>
              <a:t>20</a:t>
            </a:r>
            <a:endParaRPr lang="en-US" sz="1600" b="1"/>
          </a:p>
        </p:txBody>
      </p:sp>
      <p:sp>
        <p:nvSpPr>
          <p:cNvPr id="13436" name="Rectangle 481"/>
          <p:cNvSpPr>
            <a:spLocks noChangeAspect="1" noChangeArrowheads="1"/>
          </p:cNvSpPr>
          <p:nvPr/>
        </p:nvSpPr>
        <p:spPr bwMode="auto">
          <a:xfrm>
            <a:off x="1625600" y="4373563"/>
            <a:ext cx="139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 b="1">
                <a:solidFill>
                  <a:srgbClr val="000000"/>
                </a:solidFill>
              </a:rPr>
              <a:t>15</a:t>
            </a:r>
            <a:endParaRPr lang="en-US" sz="1600" b="1"/>
          </a:p>
        </p:txBody>
      </p:sp>
      <p:sp>
        <p:nvSpPr>
          <p:cNvPr id="13437" name="Rectangle 482"/>
          <p:cNvSpPr>
            <a:spLocks noChangeAspect="1" noChangeArrowheads="1"/>
          </p:cNvSpPr>
          <p:nvPr/>
        </p:nvSpPr>
        <p:spPr bwMode="auto">
          <a:xfrm>
            <a:off x="1625600" y="3895725"/>
            <a:ext cx="139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 b="1">
                <a:solidFill>
                  <a:srgbClr val="000000"/>
                </a:solidFill>
              </a:rPr>
              <a:t>10</a:t>
            </a:r>
            <a:endParaRPr lang="en-US" sz="1600" b="1"/>
          </a:p>
        </p:txBody>
      </p:sp>
      <p:sp>
        <p:nvSpPr>
          <p:cNvPr id="13438" name="Rectangle 483"/>
          <p:cNvSpPr>
            <a:spLocks noChangeAspect="1" noChangeArrowheads="1"/>
          </p:cNvSpPr>
          <p:nvPr/>
        </p:nvSpPr>
        <p:spPr bwMode="auto">
          <a:xfrm>
            <a:off x="1697038" y="3416300"/>
            <a:ext cx="6826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 b="1">
                <a:solidFill>
                  <a:srgbClr val="000000"/>
                </a:solidFill>
              </a:rPr>
              <a:t>5</a:t>
            </a:r>
            <a:endParaRPr lang="en-US" sz="1600" b="1"/>
          </a:p>
        </p:txBody>
      </p:sp>
      <p:sp>
        <p:nvSpPr>
          <p:cNvPr id="13439" name="Rectangle 484"/>
          <p:cNvSpPr>
            <a:spLocks noChangeAspect="1" noChangeArrowheads="1"/>
          </p:cNvSpPr>
          <p:nvPr/>
        </p:nvSpPr>
        <p:spPr bwMode="auto">
          <a:xfrm>
            <a:off x="1697038" y="2938463"/>
            <a:ext cx="682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 b="1">
                <a:solidFill>
                  <a:srgbClr val="000000"/>
                </a:solidFill>
              </a:rPr>
              <a:t>0</a:t>
            </a:r>
            <a:endParaRPr lang="en-US" sz="1600" b="1"/>
          </a:p>
        </p:txBody>
      </p:sp>
      <p:sp>
        <p:nvSpPr>
          <p:cNvPr id="13440" name="Rectangle 486"/>
          <p:cNvSpPr>
            <a:spLocks noChangeAspect="1" noChangeArrowheads="1"/>
          </p:cNvSpPr>
          <p:nvPr/>
        </p:nvSpPr>
        <p:spPr bwMode="auto">
          <a:xfrm>
            <a:off x="1552575" y="2460625"/>
            <a:ext cx="177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 b="1">
                <a:solidFill>
                  <a:srgbClr val="000000"/>
                </a:solidFill>
                <a:latin typeface="Symbol" charset="0"/>
              </a:rPr>
              <a:t>-</a:t>
            </a:r>
            <a:r>
              <a:rPr lang="en-US" sz="1000" b="1">
                <a:solidFill>
                  <a:srgbClr val="000000"/>
                </a:solidFill>
              </a:rPr>
              <a:t> 5</a:t>
            </a:r>
          </a:p>
        </p:txBody>
      </p:sp>
      <p:sp>
        <p:nvSpPr>
          <p:cNvPr id="13441" name="Rectangle 488"/>
          <p:cNvSpPr>
            <a:spLocks noChangeAspect="1" noChangeArrowheads="1"/>
          </p:cNvSpPr>
          <p:nvPr/>
        </p:nvSpPr>
        <p:spPr bwMode="auto">
          <a:xfrm>
            <a:off x="1477963" y="1982788"/>
            <a:ext cx="2460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 b="1">
                <a:solidFill>
                  <a:srgbClr val="000000"/>
                </a:solidFill>
                <a:latin typeface="Symbol" charset="0"/>
              </a:rPr>
              <a:t>-</a:t>
            </a:r>
            <a:r>
              <a:rPr lang="en-US" sz="1000" b="1">
                <a:solidFill>
                  <a:srgbClr val="000000"/>
                </a:solidFill>
              </a:rPr>
              <a:t> 10</a:t>
            </a:r>
          </a:p>
        </p:txBody>
      </p:sp>
      <p:sp>
        <p:nvSpPr>
          <p:cNvPr id="13442" name="Rectangle 490"/>
          <p:cNvSpPr>
            <a:spLocks noChangeAspect="1" noChangeArrowheads="1"/>
          </p:cNvSpPr>
          <p:nvPr/>
        </p:nvSpPr>
        <p:spPr bwMode="auto">
          <a:xfrm>
            <a:off x="1531938" y="1503363"/>
            <a:ext cx="2127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 b="1">
                <a:solidFill>
                  <a:srgbClr val="000000"/>
                </a:solidFill>
                <a:latin typeface="Symbol" charset="0"/>
              </a:rPr>
              <a:t>-</a:t>
            </a:r>
            <a:r>
              <a:rPr lang="en-US" sz="1000" b="1">
                <a:solidFill>
                  <a:srgbClr val="000000"/>
                </a:solidFill>
              </a:rPr>
              <a:t>15</a:t>
            </a:r>
            <a:endParaRPr lang="en-US" sz="1600" b="1"/>
          </a:p>
        </p:txBody>
      </p:sp>
      <p:sp>
        <p:nvSpPr>
          <p:cNvPr id="13443" name="Rectangle 491"/>
          <p:cNvSpPr>
            <a:spLocks noChangeAspect="1" noChangeArrowheads="1"/>
          </p:cNvSpPr>
          <p:nvPr/>
        </p:nvSpPr>
        <p:spPr bwMode="auto">
          <a:xfrm>
            <a:off x="2486025" y="6002338"/>
            <a:ext cx="139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 b="1">
                <a:solidFill>
                  <a:srgbClr val="000000"/>
                </a:solidFill>
              </a:rPr>
              <a:t>50</a:t>
            </a:r>
            <a:endParaRPr lang="en-US" sz="1600" b="1"/>
          </a:p>
        </p:txBody>
      </p:sp>
      <p:sp>
        <p:nvSpPr>
          <p:cNvPr id="13444" name="Rectangle 493"/>
          <p:cNvSpPr>
            <a:spLocks noChangeAspect="1" noChangeArrowheads="1"/>
          </p:cNvSpPr>
          <p:nvPr/>
        </p:nvSpPr>
        <p:spPr bwMode="auto">
          <a:xfrm>
            <a:off x="3109913" y="6002338"/>
            <a:ext cx="209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 b="1">
                <a:solidFill>
                  <a:srgbClr val="000000"/>
                </a:solidFill>
              </a:rPr>
              <a:t>100</a:t>
            </a:r>
            <a:endParaRPr lang="en-US" sz="1600" b="1"/>
          </a:p>
        </p:txBody>
      </p:sp>
      <p:sp>
        <p:nvSpPr>
          <p:cNvPr id="13445" name="Rectangle 495"/>
          <p:cNvSpPr>
            <a:spLocks noChangeAspect="1" noChangeArrowheads="1"/>
          </p:cNvSpPr>
          <p:nvPr/>
        </p:nvSpPr>
        <p:spPr bwMode="auto">
          <a:xfrm>
            <a:off x="3768725" y="6002338"/>
            <a:ext cx="2079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 b="1">
                <a:solidFill>
                  <a:srgbClr val="000000"/>
                </a:solidFill>
              </a:rPr>
              <a:t>150</a:t>
            </a:r>
            <a:endParaRPr lang="en-US" sz="1600" b="1"/>
          </a:p>
        </p:txBody>
      </p:sp>
      <p:sp>
        <p:nvSpPr>
          <p:cNvPr id="13446" name="Rectangle 497"/>
          <p:cNvSpPr>
            <a:spLocks noChangeAspect="1" noChangeArrowheads="1"/>
          </p:cNvSpPr>
          <p:nvPr/>
        </p:nvSpPr>
        <p:spPr bwMode="auto">
          <a:xfrm>
            <a:off x="4460875" y="6002338"/>
            <a:ext cx="209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 b="1">
                <a:solidFill>
                  <a:srgbClr val="000000"/>
                </a:solidFill>
              </a:rPr>
              <a:t>200</a:t>
            </a:r>
            <a:endParaRPr lang="en-US" sz="1600" b="1"/>
          </a:p>
        </p:txBody>
      </p:sp>
      <p:sp>
        <p:nvSpPr>
          <p:cNvPr id="13447" name="Rectangle 501"/>
          <p:cNvSpPr>
            <a:spLocks noChangeAspect="1" noChangeArrowheads="1"/>
          </p:cNvSpPr>
          <p:nvPr/>
        </p:nvSpPr>
        <p:spPr bwMode="auto">
          <a:xfrm>
            <a:off x="5761038" y="6002338"/>
            <a:ext cx="209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 b="1">
                <a:solidFill>
                  <a:srgbClr val="000000"/>
                </a:solidFill>
              </a:rPr>
              <a:t>300</a:t>
            </a:r>
            <a:endParaRPr lang="en-US" sz="1600" b="1"/>
          </a:p>
        </p:txBody>
      </p:sp>
      <p:sp>
        <p:nvSpPr>
          <p:cNvPr id="13448" name="Rectangle 503"/>
          <p:cNvSpPr>
            <a:spLocks noChangeAspect="1" noChangeArrowheads="1"/>
          </p:cNvSpPr>
          <p:nvPr/>
        </p:nvSpPr>
        <p:spPr bwMode="auto">
          <a:xfrm>
            <a:off x="6397625" y="6002338"/>
            <a:ext cx="209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 b="1">
                <a:solidFill>
                  <a:srgbClr val="000000"/>
                </a:solidFill>
              </a:rPr>
              <a:t>350</a:t>
            </a:r>
            <a:endParaRPr lang="en-US" sz="1600" b="1"/>
          </a:p>
        </p:txBody>
      </p:sp>
      <p:sp>
        <p:nvSpPr>
          <p:cNvPr id="13449" name="Rectangle 505"/>
          <p:cNvSpPr>
            <a:spLocks noChangeAspect="1" noChangeArrowheads="1"/>
          </p:cNvSpPr>
          <p:nvPr/>
        </p:nvSpPr>
        <p:spPr bwMode="auto">
          <a:xfrm>
            <a:off x="7056438" y="6002338"/>
            <a:ext cx="2079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 b="1">
                <a:solidFill>
                  <a:srgbClr val="000000"/>
                </a:solidFill>
              </a:rPr>
              <a:t>400</a:t>
            </a:r>
            <a:endParaRPr lang="en-US" sz="1600" b="1"/>
          </a:p>
        </p:txBody>
      </p:sp>
      <p:sp>
        <p:nvSpPr>
          <p:cNvPr id="13450" name="Rectangle 507"/>
          <p:cNvSpPr>
            <a:spLocks noChangeAspect="1" noChangeArrowheads="1"/>
          </p:cNvSpPr>
          <p:nvPr/>
        </p:nvSpPr>
        <p:spPr bwMode="auto">
          <a:xfrm>
            <a:off x="7748588" y="6002338"/>
            <a:ext cx="209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 b="1">
                <a:solidFill>
                  <a:srgbClr val="000000"/>
                </a:solidFill>
              </a:rPr>
              <a:t>450</a:t>
            </a:r>
            <a:endParaRPr lang="en-US" sz="1600" b="1"/>
          </a:p>
        </p:txBody>
      </p:sp>
      <p:sp>
        <p:nvSpPr>
          <p:cNvPr id="13451" name="Rectangle 508"/>
          <p:cNvSpPr>
            <a:spLocks noChangeAspect="1" noChangeArrowheads="1"/>
          </p:cNvSpPr>
          <p:nvPr/>
        </p:nvSpPr>
        <p:spPr bwMode="auto">
          <a:xfrm rot="-5400000">
            <a:off x="420688" y="3786188"/>
            <a:ext cx="1854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 b="1">
                <a:solidFill>
                  <a:srgbClr val="000000"/>
                </a:solidFill>
              </a:rPr>
              <a:t>Mean Annual Temperature (</a:t>
            </a:r>
            <a:r>
              <a:rPr lang="en-US" sz="1000" b="1">
                <a:solidFill>
                  <a:srgbClr val="000000"/>
                </a:solidFill>
                <a:latin typeface="Symbol" charset="0"/>
              </a:rPr>
              <a:t>°</a:t>
            </a:r>
            <a:r>
              <a:rPr lang="en-US" sz="1000" b="1">
                <a:solidFill>
                  <a:srgbClr val="000000"/>
                </a:solidFill>
              </a:rPr>
              <a:t>C)</a:t>
            </a:r>
          </a:p>
        </p:txBody>
      </p:sp>
      <p:sp>
        <p:nvSpPr>
          <p:cNvPr id="13452" name="Rectangle 520"/>
          <p:cNvSpPr>
            <a:spLocks noChangeAspect="1" noChangeArrowheads="1"/>
          </p:cNvSpPr>
          <p:nvPr/>
        </p:nvSpPr>
        <p:spPr bwMode="auto">
          <a:xfrm>
            <a:off x="1625600" y="5818188"/>
            <a:ext cx="139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 b="1">
                <a:solidFill>
                  <a:srgbClr val="000000"/>
                </a:solidFill>
              </a:rPr>
              <a:t>30</a:t>
            </a:r>
            <a:endParaRPr lang="en-US" sz="1600" b="1"/>
          </a:p>
        </p:txBody>
      </p:sp>
      <p:sp>
        <p:nvSpPr>
          <p:cNvPr id="13453" name="Rectangle 585"/>
          <p:cNvSpPr>
            <a:spLocks noChangeAspect="1" noChangeArrowheads="1"/>
          </p:cNvSpPr>
          <p:nvPr/>
        </p:nvSpPr>
        <p:spPr bwMode="auto">
          <a:xfrm>
            <a:off x="7159625" y="5019675"/>
            <a:ext cx="4587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 b="1">
                <a:solidFill>
                  <a:srgbClr val="000000"/>
                </a:solidFill>
              </a:rPr>
              <a:t>tropical</a:t>
            </a:r>
            <a:endParaRPr lang="en-US" sz="1600" b="1"/>
          </a:p>
        </p:txBody>
      </p:sp>
      <p:sp>
        <p:nvSpPr>
          <p:cNvPr id="13454" name="Rectangle 589"/>
          <p:cNvSpPr>
            <a:spLocks noChangeAspect="1" noChangeArrowheads="1"/>
          </p:cNvSpPr>
          <p:nvPr/>
        </p:nvSpPr>
        <p:spPr bwMode="auto">
          <a:xfrm>
            <a:off x="2876550" y="2930525"/>
            <a:ext cx="2968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 b="1">
                <a:solidFill>
                  <a:srgbClr val="000000"/>
                </a:solidFill>
              </a:rPr>
              <a:t>taiga</a:t>
            </a:r>
            <a:endParaRPr lang="en-US" sz="1600" b="1"/>
          </a:p>
        </p:txBody>
      </p:sp>
      <p:sp>
        <p:nvSpPr>
          <p:cNvPr id="13455" name="Text Box 621"/>
          <p:cNvSpPr txBox="1">
            <a:spLocks noChangeAspect="1" noChangeArrowheads="1"/>
          </p:cNvSpPr>
          <p:nvPr/>
        </p:nvSpPr>
        <p:spPr bwMode="auto">
          <a:xfrm>
            <a:off x="2700338" y="1576388"/>
            <a:ext cx="4968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000" b="1"/>
              <a:t>Arctic-</a:t>
            </a:r>
          </a:p>
          <a:p>
            <a:pPr algn="ctr" eaLnBrk="1" hangingPunct="1"/>
            <a:r>
              <a:rPr lang="en-US" sz="1000" b="1"/>
              <a:t>alpine</a:t>
            </a:r>
          </a:p>
        </p:txBody>
      </p:sp>
      <p:sp>
        <p:nvSpPr>
          <p:cNvPr id="13456" name="Text Box 622"/>
          <p:cNvSpPr txBox="1">
            <a:spLocks noChangeAspect="1" noChangeArrowheads="1"/>
          </p:cNvSpPr>
          <p:nvPr/>
        </p:nvSpPr>
        <p:spPr bwMode="auto">
          <a:xfrm>
            <a:off x="3746500" y="2532063"/>
            <a:ext cx="6969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b="1"/>
              <a:t>cold</a:t>
            </a:r>
          </a:p>
          <a:p>
            <a:pPr eaLnBrk="1" hangingPunct="1"/>
            <a:r>
              <a:rPr lang="en-US" sz="1000" b="1"/>
              <a:t>temperate</a:t>
            </a:r>
          </a:p>
        </p:txBody>
      </p:sp>
      <p:sp>
        <p:nvSpPr>
          <p:cNvPr id="13457" name="Text Box 623"/>
          <p:cNvSpPr txBox="1">
            <a:spLocks noChangeAspect="1" noChangeArrowheads="1"/>
          </p:cNvSpPr>
          <p:nvPr/>
        </p:nvSpPr>
        <p:spPr bwMode="auto">
          <a:xfrm>
            <a:off x="4706938" y="3984625"/>
            <a:ext cx="71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000" b="1"/>
              <a:t>temperate</a:t>
            </a:r>
          </a:p>
          <a:p>
            <a:pPr eaLnBrk="1" hangingPunct="1"/>
            <a:r>
              <a:rPr lang="pt-BR" sz="1000" b="1"/>
              <a:t>rain forest</a:t>
            </a:r>
            <a:endParaRPr lang="en-US" sz="1000" b="1"/>
          </a:p>
        </p:txBody>
      </p:sp>
      <p:sp>
        <p:nvSpPr>
          <p:cNvPr id="13458" name="Text Box 624"/>
          <p:cNvSpPr txBox="1">
            <a:spLocks noChangeAspect="1" noChangeArrowheads="1"/>
          </p:cNvSpPr>
          <p:nvPr/>
        </p:nvSpPr>
        <p:spPr bwMode="auto">
          <a:xfrm>
            <a:off x="6042025" y="4349750"/>
            <a:ext cx="6969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000" b="1"/>
              <a:t>warm</a:t>
            </a:r>
          </a:p>
          <a:p>
            <a:pPr eaLnBrk="1" hangingPunct="1"/>
            <a:r>
              <a:rPr lang="pt-BR" sz="1000" b="1"/>
              <a:t>temperate</a:t>
            </a:r>
            <a:endParaRPr lang="en-US" sz="1000" b="1"/>
          </a:p>
        </p:txBody>
      </p:sp>
      <p:sp>
        <p:nvSpPr>
          <p:cNvPr id="13459" name="Text Box 625"/>
          <p:cNvSpPr txBox="1">
            <a:spLocks noChangeAspect="1" noChangeArrowheads="1"/>
          </p:cNvSpPr>
          <p:nvPr/>
        </p:nvSpPr>
        <p:spPr bwMode="auto">
          <a:xfrm>
            <a:off x="4144963" y="5091113"/>
            <a:ext cx="633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b="1"/>
              <a:t>tropical</a:t>
            </a:r>
          </a:p>
          <a:p>
            <a:pPr eaLnBrk="1" hangingPunct="1"/>
            <a:r>
              <a:rPr lang="en-US" sz="1000" b="1"/>
              <a:t>seasonal</a:t>
            </a:r>
          </a:p>
          <a:p>
            <a:pPr eaLnBrk="1" hangingPunct="1"/>
            <a:r>
              <a:rPr lang="en-US" sz="1000" b="1"/>
              <a:t>forest</a:t>
            </a:r>
          </a:p>
        </p:txBody>
      </p:sp>
      <p:sp>
        <p:nvSpPr>
          <p:cNvPr id="13460" name="Text Box 626"/>
          <p:cNvSpPr txBox="1">
            <a:spLocks noChangeAspect="1" noChangeArrowheads="1"/>
          </p:cNvSpPr>
          <p:nvPr/>
        </p:nvSpPr>
        <p:spPr bwMode="auto">
          <a:xfrm>
            <a:off x="5641975" y="5210175"/>
            <a:ext cx="71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000" b="1"/>
              <a:t>tropical</a:t>
            </a:r>
          </a:p>
          <a:p>
            <a:pPr eaLnBrk="1" hangingPunct="1"/>
            <a:r>
              <a:rPr lang="pt-BR" sz="1000" b="1"/>
              <a:t>rain forest</a:t>
            </a:r>
            <a:endParaRPr lang="en-US" sz="1000" b="1"/>
          </a:p>
        </p:txBody>
      </p:sp>
      <p:sp>
        <p:nvSpPr>
          <p:cNvPr id="13461" name="Text Box 627"/>
          <p:cNvSpPr txBox="1">
            <a:spLocks noChangeAspect="1" noChangeArrowheads="1"/>
          </p:cNvSpPr>
          <p:nvPr/>
        </p:nvSpPr>
        <p:spPr bwMode="auto">
          <a:xfrm>
            <a:off x="4276725" y="6211888"/>
            <a:ext cx="19843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000" b="1"/>
              <a:t>Mean Annual Precipitation (cm)</a:t>
            </a:r>
          </a:p>
        </p:txBody>
      </p:sp>
      <p:sp>
        <p:nvSpPr>
          <p:cNvPr id="13462" name="Text Box 628"/>
          <p:cNvSpPr txBox="1">
            <a:spLocks noChangeAspect="1" noChangeArrowheads="1"/>
          </p:cNvSpPr>
          <p:nvPr/>
        </p:nvSpPr>
        <p:spPr bwMode="auto">
          <a:xfrm>
            <a:off x="1395413" y="6499225"/>
            <a:ext cx="3060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000" b="1"/>
              <a:t>a. Biome pattern of temperature and precipitation</a:t>
            </a:r>
          </a:p>
        </p:txBody>
      </p:sp>
      <p:sp>
        <p:nvSpPr>
          <p:cNvPr id="13463" name="Text Box 641"/>
          <p:cNvSpPr txBox="1">
            <a:spLocks noChangeAspect="1" noChangeArrowheads="1"/>
          </p:cNvSpPr>
          <p:nvPr/>
        </p:nvSpPr>
        <p:spPr bwMode="auto">
          <a:xfrm>
            <a:off x="2120900" y="2146300"/>
            <a:ext cx="49053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000" b="1"/>
              <a:t>tundra</a:t>
            </a:r>
          </a:p>
        </p:txBody>
      </p:sp>
      <p:sp>
        <p:nvSpPr>
          <p:cNvPr id="13464" name="Text Box 642"/>
          <p:cNvSpPr txBox="1">
            <a:spLocks noChangeAspect="1" noChangeArrowheads="1"/>
          </p:cNvSpPr>
          <p:nvPr/>
        </p:nvSpPr>
        <p:spPr bwMode="auto">
          <a:xfrm rot="4781548">
            <a:off x="2113756" y="3872707"/>
            <a:ext cx="7064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1000" b="1"/>
              <a:t>shrubland</a:t>
            </a:r>
            <a:endParaRPr lang="en-US" sz="1000" b="1"/>
          </a:p>
        </p:txBody>
      </p:sp>
      <p:sp>
        <p:nvSpPr>
          <p:cNvPr id="13465" name="Text Box 643"/>
          <p:cNvSpPr txBox="1">
            <a:spLocks noChangeAspect="1" noChangeArrowheads="1"/>
          </p:cNvSpPr>
          <p:nvPr/>
        </p:nvSpPr>
        <p:spPr bwMode="auto">
          <a:xfrm>
            <a:off x="2578100" y="4538663"/>
            <a:ext cx="6905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000" b="1"/>
              <a:t>grassland</a:t>
            </a:r>
          </a:p>
        </p:txBody>
      </p:sp>
      <p:sp>
        <p:nvSpPr>
          <p:cNvPr id="13466" name="Text Box 644"/>
          <p:cNvSpPr txBox="1">
            <a:spLocks noChangeAspect="1" noChangeArrowheads="1"/>
          </p:cNvSpPr>
          <p:nvPr/>
        </p:nvSpPr>
        <p:spPr bwMode="auto">
          <a:xfrm rot="5030690">
            <a:off x="1803400" y="4500563"/>
            <a:ext cx="7588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000" b="1"/>
              <a:t>semidesert</a:t>
            </a:r>
          </a:p>
        </p:txBody>
      </p:sp>
      <p:sp>
        <p:nvSpPr>
          <p:cNvPr id="13467" name="Text Box 645"/>
          <p:cNvSpPr txBox="1">
            <a:spLocks noChangeAspect="1" noChangeArrowheads="1"/>
          </p:cNvSpPr>
          <p:nvPr/>
        </p:nvSpPr>
        <p:spPr bwMode="auto">
          <a:xfrm rot="5259778">
            <a:off x="1863725" y="5303838"/>
            <a:ext cx="4699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000" b="1"/>
              <a:t>desert</a:t>
            </a:r>
          </a:p>
        </p:txBody>
      </p:sp>
      <p:sp>
        <p:nvSpPr>
          <p:cNvPr id="13468" name="Rectangle 647"/>
          <p:cNvSpPr>
            <a:spLocks noChangeAspect="1" noChangeArrowheads="1"/>
          </p:cNvSpPr>
          <p:nvPr/>
        </p:nvSpPr>
        <p:spPr bwMode="auto">
          <a:xfrm>
            <a:off x="3235325" y="3429000"/>
            <a:ext cx="63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chemeClr val="bg1"/>
                </a:solidFill>
              </a:rPr>
              <a:t>temperate</a:t>
            </a:r>
          </a:p>
          <a:p>
            <a:r>
              <a:rPr lang="en-US" sz="1000" b="1">
                <a:solidFill>
                  <a:schemeClr val="bg1"/>
                </a:solidFill>
              </a:rPr>
              <a:t>deciduous</a:t>
            </a:r>
          </a:p>
          <a:p>
            <a:r>
              <a:rPr lang="en-US" sz="1000" b="1">
                <a:solidFill>
                  <a:schemeClr val="bg1"/>
                </a:solidFill>
              </a:rPr>
              <a:t>forest</a:t>
            </a: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13469" name="Rectangle 649"/>
          <p:cNvSpPr>
            <a:spLocks noChangeAspect="1" noChangeArrowheads="1"/>
          </p:cNvSpPr>
          <p:nvPr/>
        </p:nvSpPr>
        <p:spPr bwMode="auto">
          <a:xfrm>
            <a:off x="2879725" y="4995863"/>
            <a:ext cx="5064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chemeClr val="bg1"/>
                </a:solidFill>
              </a:rPr>
              <a:t>savanna</a:t>
            </a: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13470" name="Rectangle 650"/>
          <p:cNvSpPr>
            <a:spLocks noChangeAspect="1" noChangeArrowheads="1"/>
          </p:cNvSpPr>
          <p:nvPr/>
        </p:nvSpPr>
        <p:spPr bwMode="auto">
          <a:xfrm rot="4898713">
            <a:off x="2310606" y="5101432"/>
            <a:ext cx="7064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chemeClr val="bg1"/>
                </a:solidFill>
              </a:rPr>
              <a:t>thorn scrub</a:t>
            </a: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13471" name="Text Box 651"/>
          <p:cNvSpPr txBox="1">
            <a:spLocks noChangeAspect="1" noChangeArrowheads="1"/>
          </p:cNvSpPr>
          <p:nvPr/>
        </p:nvSpPr>
        <p:spPr bwMode="auto">
          <a:xfrm rot="2978127">
            <a:off x="2585243" y="3758407"/>
            <a:ext cx="6842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000" b="1"/>
              <a:t>woodland</a:t>
            </a:r>
          </a:p>
        </p:txBody>
      </p:sp>
      <p:sp>
        <p:nvSpPr>
          <p:cNvPr id="13472" name="Text Box 652"/>
          <p:cNvSpPr txBox="1">
            <a:spLocks noChangeAspect="1" noChangeArrowheads="1"/>
          </p:cNvSpPr>
          <p:nvPr/>
        </p:nvSpPr>
        <p:spPr bwMode="auto">
          <a:xfrm>
            <a:off x="5160963" y="5999163"/>
            <a:ext cx="30162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000" b="1"/>
              <a:t>250</a:t>
            </a:r>
          </a:p>
        </p:txBody>
      </p:sp>
      <p:sp>
        <p:nvSpPr>
          <p:cNvPr id="13474" name="TextBox 24"/>
          <p:cNvSpPr txBox="1">
            <a:spLocks noChangeArrowheads="1"/>
          </p:cNvSpPr>
          <p:nvPr/>
        </p:nvSpPr>
        <p:spPr bwMode="auto">
          <a:xfrm>
            <a:off x="2276475" y="1123950"/>
            <a:ext cx="45910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700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Aquatic Ecosystems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n-ea"/>
              </a:rPr>
              <a:t>Coastal Ecosystems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Estuary</a:t>
            </a:r>
          </a:p>
          <a:p>
            <a:pPr lvl="2" eaLnBrk="1" hangingPunct="1">
              <a:defRPr/>
            </a:pPr>
            <a:r>
              <a:rPr lang="en-US" dirty="0" smtClean="0"/>
              <a:t>Partially enclosed bodies of water where fresh water and seawater meet and mix</a:t>
            </a:r>
          </a:p>
          <a:p>
            <a:pPr lvl="2" eaLnBrk="1" hangingPunct="1">
              <a:defRPr/>
            </a:pPr>
            <a:r>
              <a:rPr lang="en-US" dirty="0" smtClean="0"/>
              <a:t>Organisms must be able to adapt to changing salinity</a:t>
            </a:r>
          </a:p>
          <a:p>
            <a:pPr lvl="2" eaLnBrk="1" hangingPunct="1">
              <a:defRPr/>
            </a:pPr>
            <a:r>
              <a:rPr lang="en-US" dirty="0" smtClean="0"/>
              <a:t>Nearly two thirds of all marine fishes and shellfish require development in estuaries</a:t>
            </a:r>
          </a:p>
        </p:txBody>
      </p:sp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3370C92-61C8-D040-9FF5-AE1A3932E4F8}" type="slidenum">
              <a:rPr lang="en-US" sz="1400"/>
              <a:pPr eaLnBrk="1" hangingPunct="1"/>
              <a:t>30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Aquatic Ecosystems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n-ea"/>
              </a:rPr>
              <a:t>Coastal Ecosystems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dirty="0" smtClean="0"/>
              <a:t>Rocky and sandy shores</a:t>
            </a:r>
          </a:p>
          <a:p>
            <a:pPr lvl="2" eaLnBrk="1" hangingPunct="1">
              <a:defRPr/>
            </a:pPr>
            <a:r>
              <a:rPr lang="en-US" dirty="0" smtClean="0"/>
              <a:t>Constantly bombarded by the sea</a:t>
            </a:r>
          </a:p>
          <a:p>
            <a:pPr lvl="2" eaLnBrk="1" hangingPunct="1">
              <a:defRPr/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Intertidal zone</a:t>
            </a:r>
          </a:p>
          <a:p>
            <a:pPr lvl="3" eaLnBrk="1" hangingPunct="1">
              <a:defRPr/>
            </a:pPr>
            <a:r>
              <a:rPr lang="en-US" dirty="0" smtClean="0"/>
              <a:t>Lies between high and low tide</a:t>
            </a:r>
            <a:endParaRPr lang="en-US" dirty="0"/>
          </a:p>
          <a:p>
            <a:pPr lvl="3" eaLnBrk="1" hangingPunct="1">
              <a:defRPr/>
            </a:pPr>
            <a:r>
              <a:rPr lang="en-US" dirty="0" smtClean="0"/>
              <a:t>Many attached organisms</a:t>
            </a:r>
          </a:p>
          <a:p>
            <a:pPr marL="1371600" lvl="3" indent="0" eaLnBrk="1" hangingPunct="1">
              <a:buFontTx/>
              <a:buNone/>
              <a:defRPr/>
            </a:pPr>
            <a:endParaRPr lang="en-US" dirty="0" smtClean="0"/>
          </a:p>
        </p:txBody>
      </p:sp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18E04E9-A0E5-2547-800C-903EEA8C26ED}" type="slidenum">
              <a:rPr lang="en-US" sz="1400"/>
              <a:pPr eaLnBrk="1" hangingPunct="1"/>
              <a:t>31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 txBox="1">
            <a:spLocks noGrp="1"/>
          </p:cNvSpPr>
          <p:nvPr/>
        </p:nvSpPr>
        <p:spPr bwMode="auto">
          <a:xfrm>
            <a:off x="6807200" y="6464300"/>
            <a:ext cx="2133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20FA197A-A6AA-0048-AB94-121F02DC7E38}" type="slidenum">
              <a:rPr lang="en-US" sz="1200">
                <a:latin typeface="Arial Black" charset="0"/>
              </a:rPr>
              <a:pPr algn="r" eaLnBrk="1" hangingPunct="1"/>
              <a:t>32</a:t>
            </a:fld>
            <a:endParaRPr lang="en-US" sz="1200">
              <a:latin typeface="Arial Black" charset="0"/>
            </a:endParaRPr>
          </a:p>
        </p:txBody>
      </p:sp>
      <p:sp>
        <p:nvSpPr>
          <p:cNvPr id="4608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08000" y="207963"/>
            <a:ext cx="8015288" cy="9144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Aquatic Ecosystems</a:t>
            </a:r>
          </a:p>
        </p:txBody>
      </p:sp>
      <p:sp>
        <p:nvSpPr>
          <p:cNvPr id="38916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766763" y="1392238"/>
            <a:ext cx="8377237" cy="49561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n-ea"/>
              </a:rPr>
              <a:t>Oceans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dirty="0" smtClean="0"/>
              <a:t>Euphotic Zone (shallow ocean waters)</a:t>
            </a:r>
          </a:p>
          <a:p>
            <a:pPr lvl="2" eaLnBrk="1" hangingPunct="1">
              <a:defRPr/>
            </a:pPr>
            <a:r>
              <a:rPr lang="en-US" dirty="0" smtClean="0"/>
              <a:t>Contain a greater concentration of organisms than the rest of the sea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Coral reefs</a:t>
            </a:r>
          </a:p>
          <a:p>
            <a:pPr lvl="2" eaLnBrk="1" hangingPunct="1">
              <a:defRPr/>
            </a:pPr>
            <a:r>
              <a:rPr lang="en-US" dirty="0" smtClean="0"/>
              <a:t>Located just below the surface in shallow, warm, tropical waters</a:t>
            </a:r>
          </a:p>
          <a:p>
            <a:pPr lvl="2" eaLnBrk="1" hangingPunct="1">
              <a:defRPr/>
            </a:pPr>
            <a:r>
              <a:rPr lang="en-US" dirty="0" smtClean="0"/>
              <a:t>Densely populated with life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19075"/>
            <a:ext cx="7772400" cy="884238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Ocean Ecosystems</a:t>
            </a:r>
          </a:p>
        </p:txBody>
      </p:sp>
      <p:sp>
        <p:nvSpPr>
          <p:cNvPr id="3686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A9FF841-91D9-644C-A41C-619610A55858}" type="slidenum">
              <a:rPr lang="en-US" sz="1400"/>
              <a:pPr eaLnBrk="1" hangingPunct="1"/>
              <a:t>33</a:t>
            </a:fld>
            <a:endParaRPr lang="en-US" sz="1400"/>
          </a:p>
        </p:txBody>
      </p:sp>
      <p:pic>
        <p:nvPicPr>
          <p:cNvPr id="47108" name="Picture 6" descr="mad2543X_46_2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63" y="1676400"/>
            <a:ext cx="4860925" cy="441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Box 24"/>
          <p:cNvSpPr txBox="1">
            <a:spLocks noChangeArrowheads="1"/>
          </p:cNvSpPr>
          <p:nvPr/>
        </p:nvSpPr>
        <p:spPr bwMode="auto">
          <a:xfrm>
            <a:off x="2171700" y="1797050"/>
            <a:ext cx="47720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800"/>
              <a:t>Copyright © The McGraw-Hill Companies, Inc. Permission required for reproduction or display.</a:t>
            </a:r>
          </a:p>
        </p:txBody>
      </p:sp>
      <p:sp>
        <p:nvSpPr>
          <p:cNvPr id="47110" name="Rectangle 9"/>
          <p:cNvSpPr>
            <a:spLocks noChangeArrowheads="1"/>
          </p:cNvSpPr>
          <p:nvPr/>
        </p:nvSpPr>
        <p:spPr bwMode="auto">
          <a:xfrm>
            <a:off x="5211763" y="5868988"/>
            <a:ext cx="717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900" b="1">
                <a:solidFill>
                  <a:srgbClr val="000000"/>
                </a:solidFill>
              </a:rPr>
              <a:t>abyssal plain</a:t>
            </a:r>
            <a:endParaRPr lang="en-US" sz="900" b="1"/>
          </a:p>
        </p:txBody>
      </p:sp>
      <p:sp>
        <p:nvSpPr>
          <p:cNvPr id="47111" name="Rectangle 10"/>
          <p:cNvSpPr>
            <a:spLocks noChangeArrowheads="1"/>
          </p:cNvSpPr>
          <p:nvPr/>
        </p:nvSpPr>
        <p:spPr bwMode="auto">
          <a:xfrm>
            <a:off x="3336925" y="2519363"/>
            <a:ext cx="4254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900" b="1">
                <a:solidFill>
                  <a:srgbClr val="000000"/>
                </a:solidFill>
              </a:rPr>
              <a:t>low tide</a:t>
            </a:r>
            <a:endParaRPr lang="en-US" sz="900" b="1"/>
          </a:p>
        </p:txBody>
      </p:sp>
      <p:sp>
        <p:nvSpPr>
          <p:cNvPr id="47112" name="Rectangle 11"/>
          <p:cNvSpPr>
            <a:spLocks noChangeArrowheads="1"/>
          </p:cNvSpPr>
          <p:nvPr/>
        </p:nvSpPr>
        <p:spPr bwMode="auto">
          <a:xfrm>
            <a:off x="3613150" y="2720975"/>
            <a:ext cx="7747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900" b="1">
                <a:solidFill>
                  <a:srgbClr val="000000"/>
                </a:solidFill>
              </a:rPr>
              <a:t>intertidal zone</a:t>
            </a:r>
            <a:endParaRPr lang="en-US" sz="900" b="1"/>
          </a:p>
        </p:txBody>
      </p:sp>
      <p:sp>
        <p:nvSpPr>
          <p:cNvPr id="47113" name="Rectangle 12"/>
          <p:cNvSpPr>
            <a:spLocks noChangeArrowheads="1"/>
          </p:cNvSpPr>
          <p:nvPr/>
        </p:nvSpPr>
        <p:spPr bwMode="auto">
          <a:xfrm>
            <a:off x="3757613" y="3382963"/>
            <a:ext cx="7683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900" b="1">
                <a:solidFill>
                  <a:srgbClr val="000000"/>
                </a:solidFill>
              </a:rPr>
              <a:t>euphotic zone</a:t>
            </a:r>
            <a:endParaRPr lang="en-US" sz="900" b="1"/>
          </a:p>
        </p:txBody>
      </p:sp>
      <p:sp>
        <p:nvSpPr>
          <p:cNvPr id="47114" name="Rectangle 13"/>
          <p:cNvSpPr>
            <a:spLocks noChangeArrowheads="1"/>
          </p:cNvSpPr>
          <p:nvPr/>
        </p:nvSpPr>
        <p:spPr bwMode="auto">
          <a:xfrm>
            <a:off x="4200525" y="2384425"/>
            <a:ext cx="4762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900" b="1">
                <a:solidFill>
                  <a:srgbClr val="000000"/>
                </a:solidFill>
              </a:rPr>
              <a:t>high tide</a:t>
            </a:r>
            <a:endParaRPr lang="en-US" sz="900" b="1"/>
          </a:p>
        </p:txBody>
      </p:sp>
      <p:sp>
        <p:nvSpPr>
          <p:cNvPr id="47115" name="Line 14"/>
          <p:cNvSpPr>
            <a:spLocks noChangeShapeType="1"/>
          </p:cNvSpPr>
          <p:nvPr/>
        </p:nvSpPr>
        <p:spPr bwMode="auto">
          <a:xfrm flipH="1">
            <a:off x="4854575" y="4789488"/>
            <a:ext cx="485775" cy="15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6" name="Line 15"/>
          <p:cNvSpPr>
            <a:spLocks noChangeShapeType="1"/>
          </p:cNvSpPr>
          <p:nvPr/>
        </p:nvSpPr>
        <p:spPr bwMode="auto">
          <a:xfrm flipH="1">
            <a:off x="4854575" y="4789488"/>
            <a:ext cx="48577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7" name="Line 16"/>
          <p:cNvSpPr>
            <a:spLocks noChangeShapeType="1"/>
          </p:cNvSpPr>
          <p:nvPr/>
        </p:nvSpPr>
        <p:spPr bwMode="auto">
          <a:xfrm>
            <a:off x="5297488" y="3706813"/>
            <a:ext cx="0" cy="41751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8" name="Line 17"/>
          <p:cNvSpPr>
            <a:spLocks noChangeShapeType="1"/>
          </p:cNvSpPr>
          <p:nvPr/>
        </p:nvSpPr>
        <p:spPr bwMode="auto">
          <a:xfrm>
            <a:off x="5297488" y="3706813"/>
            <a:ext cx="0" cy="41751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9" name="Line 18"/>
          <p:cNvSpPr>
            <a:spLocks noChangeShapeType="1"/>
          </p:cNvSpPr>
          <p:nvPr/>
        </p:nvSpPr>
        <p:spPr bwMode="auto">
          <a:xfrm>
            <a:off x="4005263" y="2887663"/>
            <a:ext cx="0" cy="12223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0" name="Freeform 19"/>
          <p:cNvSpPr>
            <a:spLocks/>
          </p:cNvSpPr>
          <p:nvPr/>
        </p:nvSpPr>
        <p:spPr bwMode="auto">
          <a:xfrm>
            <a:off x="3630613" y="2936875"/>
            <a:ext cx="774700" cy="225425"/>
          </a:xfrm>
          <a:custGeom>
            <a:avLst/>
            <a:gdLst>
              <a:gd name="T0" fmla="*/ 2147483647 w 636"/>
              <a:gd name="T1" fmla="*/ 2147483647 h 185"/>
              <a:gd name="T2" fmla="*/ 0 w 636"/>
              <a:gd name="T3" fmla="*/ 2147483647 h 185"/>
              <a:gd name="T4" fmla="*/ 2147483647 w 636"/>
              <a:gd name="T5" fmla="*/ 0 h 185"/>
              <a:gd name="T6" fmla="*/ 2147483647 w 636"/>
              <a:gd name="T7" fmla="*/ 2147483647 h 185"/>
              <a:gd name="T8" fmla="*/ 0 60000 65536"/>
              <a:gd name="T9" fmla="*/ 0 60000 65536"/>
              <a:gd name="T10" fmla="*/ 0 60000 65536"/>
              <a:gd name="T11" fmla="*/ 0 60000 65536"/>
              <a:gd name="T12" fmla="*/ 0 w 636"/>
              <a:gd name="T13" fmla="*/ 0 h 185"/>
              <a:gd name="T14" fmla="*/ 636 w 636"/>
              <a:gd name="T15" fmla="*/ 185 h 18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6" h="185">
                <a:moveTo>
                  <a:pt x="4" y="185"/>
                </a:moveTo>
                <a:lnTo>
                  <a:pt x="0" y="112"/>
                </a:lnTo>
                <a:lnTo>
                  <a:pt x="633" y="0"/>
                </a:lnTo>
                <a:lnTo>
                  <a:pt x="636" y="48"/>
                </a:lnTo>
              </a:path>
            </a:pathLst>
          </a:custGeom>
          <a:noFill/>
          <a:ln w="254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1" name="Line 20"/>
          <p:cNvSpPr>
            <a:spLocks noChangeShapeType="1"/>
          </p:cNvSpPr>
          <p:nvPr/>
        </p:nvSpPr>
        <p:spPr bwMode="auto">
          <a:xfrm>
            <a:off x="4005263" y="2887663"/>
            <a:ext cx="0" cy="12223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2" name="Freeform 21"/>
          <p:cNvSpPr>
            <a:spLocks/>
          </p:cNvSpPr>
          <p:nvPr/>
        </p:nvSpPr>
        <p:spPr bwMode="auto">
          <a:xfrm>
            <a:off x="4311650" y="5686425"/>
            <a:ext cx="857250" cy="249238"/>
          </a:xfrm>
          <a:custGeom>
            <a:avLst/>
            <a:gdLst>
              <a:gd name="T0" fmla="*/ 2147483647 w 702"/>
              <a:gd name="T1" fmla="*/ 2147483647 h 204"/>
              <a:gd name="T2" fmla="*/ 2147483647 w 702"/>
              <a:gd name="T3" fmla="*/ 2147483647 h 204"/>
              <a:gd name="T4" fmla="*/ 0 w 702"/>
              <a:gd name="T5" fmla="*/ 0 h 204"/>
              <a:gd name="T6" fmla="*/ 0 60000 65536"/>
              <a:gd name="T7" fmla="*/ 0 60000 65536"/>
              <a:gd name="T8" fmla="*/ 0 60000 65536"/>
              <a:gd name="T9" fmla="*/ 0 w 702"/>
              <a:gd name="T10" fmla="*/ 0 h 204"/>
              <a:gd name="T11" fmla="*/ 702 w 702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02" h="204">
                <a:moveTo>
                  <a:pt x="702" y="204"/>
                </a:moveTo>
                <a:lnTo>
                  <a:pt x="442" y="204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3" name="Freeform 22"/>
          <p:cNvSpPr>
            <a:spLocks/>
          </p:cNvSpPr>
          <p:nvPr/>
        </p:nvSpPr>
        <p:spPr bwMode="auto">
          <a:xfrm>
            <a:off x="4311650" y="5686425"/>
            <a:ext cx="857250" cy="249238"/>
          </a:xfrm>
          <a:custGeom>
            <a:avLst/>
            <a:gdLst>
              <a:gd name="T0" fmla="*/ 2147483647 w 702"/>
              <a:gd name="T1" fmla="*/ 2147483647 h 204"/>
              <a:gd name="T2" fmla="*/ 2147483647 w 702"/>
              <a:gd name="T3" fmla="*/ 2147483647 h 204"/>
              <a:gd name="T4" fmla="*/ 0 w 702"/>
              <a:gd name="T5" fmla="*/ 0 h 204"/>
              <a:gd name="T6" fmla="*/ 0 60000 65536"/>
              <a:gd name="T7" fmla="*/ 0 60000 65536"/>
              <a:gd name="T8" fmla="*/ 0 60000 65536"/>
              <a:gd name="T9" fmla="*/ 0 w 702"/>
              <a:gd name="T10" fmla="*/ 0 h 204"/>
              <a:gd name="T11" fmla="*/ 702 w 702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02" h="204">
                <a:moveTo>
                  <a:pt x="702" y="204"/>
                </a:moveTo>
                <a:lnTo>
                  <a:pt x="442" y="204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4" name="Freeform 23"/>
          <p:cNvSpPr>
            <a:spLocks/>
          </p:cNvSpPr>
          <p:nvPr/>
        </p:nvSpPr>
        <p:spPr bwMode="auto">
          <a:xfrm>
            <a:off x="3630613" y="2936875"/>
            <a:ext cx="774700" cy="225425"/>
          </a:xfrm>
          <a:custGeom>
            <a:avLst/>
            <a:gdLst>
              <a:gd name="T0" fmla="*/ 2147483647 w 636"/>
              <a:gd name="T1" fmla="*/ 2147483647 h 185"/>
              <a:gd name="T2" fmla="*/ 0 w 636"/>
              <a:gd name="T3" fmla="*/ 2147483647 h 185"/>
              <a:gd name="T4" fmla="*/ 2147483647 w 636"/>
              <a:gd name="T5" fmla="*/ 0 h 185"/>
              <a:gd name="T6" fmla="*/ 2147483647 w 636"/>
              <a:gd name="T7" fmla="*/ 2147483647 h 185"/>
              <a:gd name="T8" fmla="*/ 0 60000 65536"/>
              <a:gd name="T9" fmla="*/ 0 60000 65536"/>
              <a:gd name="T10" fmla="*/ 0 60000 65536"/>
              <a:gd name="T11" fmla="*/ 0 60000 65536"/>
              <a:gd name="T12" fmla="*/ 0 w 636"/>
              <a:gd name="T13" fmla="*/ 0 h 185"/>
              <a:gd name="T14" fmla="*/ 636 w 636"/>
              <a:gd name="T15" fmla="*/ 185 h 18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6" h="185">
                <a:moveTo>
                  <a:pt x="4" y="185"/>
                </a:moveTo>
                <a:lnTo>
                  <a:pt x="0" y="112"/>
                </a:lnTo>
                <a:lnTo>
                  <a:pt x="633" y="0"/>
                </a:lnTo>
                <a:lnTo>
                  <a:pt x="636" y="4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5" name="Line 24"/>
          <p:cNvSpPr>
            <a:spLocks noChangeShapeType="1"/>
          </p:cNvSpPr>
          <p:nvPr/>
        </p:nvSpPr>
        <p:spPr bwMode="auto">
          <a:xfrm>
            <a:off x="4445000" y="2517775"/>
            <a:ext cx="1588" cy="481013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6" name="Line 25"/>
          <p:cNvSpPr>
            <a:spLocks noChangeShapeType="1"/>
          </p:cNvSpPr>
          <p:nvPr/>
        </p:nvSpPr>
        <p:spPr bwMode="auto">
          <a:xfrm>
            <a:off x="4445000" y="2517775"/>
            <a:ext cx="1588" cy="48101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7" name="Line 26"/>
          <p:cNvSpPr>
            <a:spLocks noChangeShapeType="1"/>
          </p:cNvSpPr>
          <p:nvPr/>
        </p:nvSpPr>
        <p:spPr bwMode="auto">
          <a:xfrm>
            <a:off x="3549650" y="2649538"/>
            <a:ext cx="1588" cy="54451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8" name="Line 27"/>
          <p:cNvSpPr>
            <a:spLocks noChangeShapeType="1"/>
          </p:cNvSpPr>
          <p:nvPr/>
        </p:nvSpPr>
        <p:spPr bwMode="auto">
          <a:xfrm>
            <a:off x="3549650" y="2649538"/>
            <a:ext cx="1588" cy="54451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9" name="Text Box 28"/>
          <p:cNvSpPr txBox="1">
            <a:spLocks noChangeArrowheads="1"/>
          </p:cNvSpPr>
          <p:nvPr/>
        </p:nvSpPr>
        <p:spPr bwMode="auto">
          <a:xfrm>
            <a:off x="5038725" y="4135438"/>
            <a:ext cx="7016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900" b="1">
                <a:solidFill>
                  <a:schemeClr val="bg1"/>
                </a:solidFill>
              </a:rPr>
              <a:t>continental</a:t>
            </a:r>
          </a:p>
          <a:p>
            <a:pPr algn="ctr" eaLnBrk="1" hangingPunct="1"/>
            <a:r>
              <a:rPr lang="en-US" sz="900" b="1">
                <a:solidFill>
                  <a:schemeClr val="bg1"/>
                </a:solidFill>
              </a:rPr>
              <a:t>shelf</a:t>
            </a:r>
          </a:p>
        </p:txBody>
      </p:sp>
      <p:sp>
        <p:nvSpPr>
          <p:cNvPr id="47130" name="Text Box 29"/>
          <p:cNvSpPr txBox="1">
            <a:spLocks noChangeArrowheads="1"/>
          </p:cNvSpPr>
          <p:nvPr/>
        </p:nvSpPr>
        <p:spPr bwMode="auto">
          <a:xfrm>
            <a:off x="5370513" y="4710113"/>
            <a:ext cx="7016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900" b="1">
                <a:solidFill>
                  <a:schemeClr val="bg1"/>
                </a:solidFill>
              </a:rPr>
              <a:t>continental</a:t>
            </a:r>
          </a:p>
          <a:p>
            <a:pPr eaLnBrk="1" hangingPunct="1"/>
            <a:r>
              <a:rPr lang="en-US" sz="900" b="1">
                <a:solidFill>
                  <a:schemeClr val="bg1"/>
                </a:solidFill>
              </a:rPr>
              <a:t>slope</a:t>
            </a:r>
          </a:p>
        </p:txBody>
      </p:sp>
      <p:sp>
        <p:nvSpPr>
          <p:cNvPr id="47131" name="Text Box 30"/>
          <p:cNvSpPr txBox="1">
            <a:spLocks noChangeArrowheads="1"/>
          </p:cNvSpPr>
          <p:nvPr/>
        </p:nvSpPr>
        <p:spPr bwMode="auto">
          <a:xfrm>
            <a:off x="2254250" y="4324350"/>
            <a:ext cx="5873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900" b="1">
                <a:solidFill>
                  <a:schemeClr val="bg1"/>
                </a:solidFill>
              </a:rPr>
              <a:t>deep-sea</a:t>
            </a:r>
          </a:p>
          <a:p>
            <a:pPr eaLnBrk="1" hangingPunct="1"/>
            <a:r>
              <a:rPr lang="en-US" sz="900" b="1">
                <a:solidFill>
                  <a:schemeClr val="bg1"/>
                </a:solidFill>
              </a:rPr>
              <a:t>waters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Biomagnification of Mercury</a:t>
            </a:r>
          </a:p>
        </p:txBody>
      </p:sp>
      <p:sp>
        <p:nvSpPr>
          <p:cNvPr id="5120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>
                <a:latin typeface="Arial" charset="0"/>
                <a:cs typeface="Arial" charset="0"/>
              </a:rPr>
              <a:t>Mercury becomes a serious environmental risk when it undergoes bioaccumulation in an organism</a:t>
            </a:r>
            <a:r>
              <a:rPr lang="ja-JP" altLang="en-US" sz="2400">
                <a:latin typeface="Arial" charset="0"/>
                <a:cs typeface="Arial" charset="0"/>
              </a:rPr>
              <a:t>’</a:t>
            </a:r>
            <a:r>
              <a:rPr lang="en-US" sz="2400">
                <a:latin typeface="Arial" charset="0"/>
                <a:cs typeface="Arial" charset="0"/>
              </a:rPr>
              <a:t>s body</a:t>
            </a:r>
          </a:p>
          <a:p>
            <a:pPr eaLnBrk="1" hangingPunct="1"/>
            <a:r>
              <a:rPr lang="en-US" sz="2400">
                <a:latin typeface="Arial" charset="0"/>
                <a:cs typeface="Arial" charset="0"/>
              </a:rPr>
              <a:t>Mercury enters ecosystems at the base of the food chain and increases in concentration as it moves up</a:t>
            </a:r>
          </a:p>
          <a:p>
            <a:pPr lvl="1" eaLnBrk="1" hangingPunct="1"/>
            <a:r>
              <a:rPr lang="en-US" sz="1800">
                <a:latin typeface="Arial" charset="0"/>
                <a:cs typeface="Arial" charset="0"/>
              </a:rPr>
              <a:t>Top-level predators and organisms that are long-lived are the most susceptible to high levels of mercury accumulation</a:t>
            </a:r>
          </a:p>
          <a:p>
            <a:pPr eaLnBrk="1" hangingPunct="1"/>
            <a:r>
              <a:rPr lang="en-US" sz="2400">
                <a:latin typeface="Arial" charset="0"/>
                <a:cs typeface="Arial" charset="0"/>
              </a:rPr>
              <a:t>Mercury exposure for humans primarily occurs by eating contaminated fish</a:t>
            </a:r>
          </a:p>
          <a:p>
            <a:pPr lvl="1" eaLnBrk="1" hangingPunct="1"/>
            <a:r>
              <a:rPr lang="en-US" sz="1800">
                <a:latin typeface="Arial" charset="0"/>
                <a:cs typeface="Arial" charset="0"/>
              </a:rPr>
              <a:t>Can lead to sterility in males, damage to the central nervous system, and birth defect in humans</a:t>
            </a:r>
          </a:p>
          <a:p>
            <a:pPr eaLnBrk="1" hangingPunct="1"/>
            <a:r>
              <a:rPr lang="en-US" sz="2400">
                <a:latin typeface="Arial" charset="0"/>
                <a:cs typeface="Arial" charset="0"/>
              </a:rPr>
              <a:t>Mercury travels through food webs to terrestrial ecosystems</a:t>
            </a:r>
          </a:p>
          <a:p>
            <a:pPr lvl="1" eaLnBrk="1" hangingPunct="1"/>
            <a:r>
              <a:rPr lang="en-US" sz="1800">
                <a:latin typeface="Arial" charset="0"/>
                <a:cs typeface="Arial" charset="0"/>
              </a:rPr>
              <a:t>High levels of mercury have been found in terrestrial birds</a:t>
            </a:r>
          </a:p>
        </p:txBody>
      </p:sp>
      <p:sp>
        <p:nvSpPr>
          <p:cNvPr id="440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8CCCE0F-8E56-F44B-9AC6-9D0D155CDA2D}" type="slidenum">
              <a:rPr lang="en-US" sz="1400"/>
              <a:pPr eaLnBrk="1" hangingPunct="1"/>
              <a:t>34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8275" y="57150"/>
            <a:ext cx="8809038" cy="511175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Distribution of Biomes</a:t>
            </a:r>
          </a:p>
        </p:txBody>
      </p:sp>
      <p:sp>
        <p:nvSpPr>
          <p:cNvPr id="11266" name="Slide Number Placeholder 2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/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07922776-05FE-BB43-A822-9A791F524D04}" type="slidenum">
              <a:rPr lang="en-US" sz="1400" b="1"/>
              <a:pPr algn="r" eaLnBrk="1" hangingPunct="1"/>
              <a:t>4</a:t>
            </a:fld>
            <a:endParaRPr lang="en-US" sz="1400" b="1"/>
          </a:p>
        </p:txBody>
      </p:sp>
      <p:pic>
        <p:nvPicPr>
          <p:cNvPr id="14400" name="Picture 5" descr="mad2543X_46_0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73"/>
          <a:stretch>
            <a:fillRect/>
          </a:stretch>
        </p:blipFill>
        <p:spPr bwMode="auto">
          <a:xfrm>
            <a:off x="249238" y="742950"/>
            <a:ext cx="864552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20" name="Rectangle 521"/>
          <p:cNvSpPr>
            <a:spLocks noChangeAspect="1" noChangeArrowheads="1"/>
          </p:cNvSpPr>
          <p:nvPr/>
        </p:nvSpPr>
        <p:spPr bwMode="auto">
          <a:xfrm>
            <a:off x="692150" y="4089400"/>
            <a:ext cx="4191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polar ice</a:t>
            </a:r>
            <a:endParaRPr lang="en-US" sz="1400" b="1"/>
          </a:p>
        </p:txBody>
      </p:sp>
      <p:sp>
        <p:nvSpPr>
          <p:cNvPr id="14421" name="Rectangle 525"/>
          <p:cNvSpPr>
            <a:spLocks noChangeAspect="1" noChangeArrowheads="1"/>
          </p:cNvSpPr>
          <p:nvPr/>
        </p:nvSpPr>
        <p:spPr bwMode="auto">
          <a:xfrm>
            <a:off x="692150" y="4364038"/>
            <a:ext cx="238125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taiga</a:t>
            </a:r>
            <a:endParaRPr lang="en-US" sz="1400" b="1"/>
          </a:p>
        </p:txBody>
      </p:sp>
      <p:sp>
        <p:nvSpPr>
          <p:cNvPr id="14432" name="Text Box 629"/>
          <p:cNvSpPr txBox="1">
            <a:spLocks noChangeAspect="1" noChangeArrowheads="1"/>
          </p:cNvSpPr>
          <p:nvPr/>
        </p:nvSpPr>
        <p:spPr bwMode="auto">
          <a:xfrm>
            <a:off x="692150" y="4500563"/>
            <a:ext cx="8096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800" b="1"/>
              <a:t>mountain zone</a:t>
            </a:r>
          </a:p>
        </p:txBody>
      </p:sp>
      <p:sp>
        <p:nvSpPr>
          <p:cNvPr id="14433" name="Text Box 630"/>
          <p:cNvSpPr txBox="1">
            <a:spLocks noChangeAspect="1" noChangeArrowheads="1"/>
          </p:cNvSpPr>
          <p:nvPr/>
        </p:nvSpPr>
        <p:spPr bwMode="auto">
          <a:xfrm>
            <a:off x="692150" y="4638675"/>
            <a:ext cx="1428750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800" b="1"/>
              <a:t>temperate deciduous forest</a:t>
            </a:r>
            <a:endParaRPr lang="en-US" sz="800" b="1"/>
          </a:p>
        </p:txBody>
      </p:sp>
      <p:sp>
        <p:nvSpPr>
          <p:cNvPr id="14434" name="Text Box 631"/>
          <p:cNvSpPr txBox="1">
            <a:spLocks noChangeAspect="1" noChangeArrowheads="1"/>
          </p:cNvSpPr>
          <p:nvPr/>
        </p:nvSpPr>
        <p:spPr bwMode="auto">
          <a:xfrm>
            <a:off x="692150" y="4775200"/>
            <a:ext cx="1108075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800" b="1"/>
              <a:t>temperate rain forest</a:t>
            </a:r>
            <a:endParaRPr lang="en-US" sz="800" b="1"/>
          </a:p>
        </p:txBody>
      </p:sp>
      <p:sp>
        <p:nvSpPr>
          <p:cNvPr id="14435" name="Text Box 632"/>
          <p:cNvSpPr txBox="1">
            <a:spLocks noChangeAspect="1" noChangeArrowheads="1"/>
          </p:cNvSpPr>
          <p:nvPr/>
        </p:nvSpPr>
        <p:spPr bwMode="auto">
          <a:xfrm>
            <a:off x="692150" y="4911725"/>
            <a:ext cx="13096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800" b="1"/>
              <a:t>tropical deciduous forest</a:t>
            </a:r>
          </a:p>
        </p:txBody>
      </p:sp>
      <p:sp>
        <p:nvSpPr>
          <p:cNvPr id="14436" name="Text Box 633"/>
          <p:cNvSpPr txBox="1">
            <a:spLocks noChangeAspect="1" noChangeArrowheads="1"/>
          </p:cNvSpPr>
          <p:nvPr/>
        </p:nvSpPr>
        <p:spPr bwMode="auto">
          <a:xfrm>
            <a:off x="692150" y="5051425"/>
            <a:ext cx="123983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800" b="1"/>
              <a:t>tropical seasonal forest</a:t>
            </a:r>
          </a:p>
        </p:txBody>
      </p:sp>
      <p:sp>
        <p:nvSpPr>
          <p:cNvPr id="14437" name="Text Box 634"/>
          <p:cNvSpPr txBox="1">
            <a:spLocks noChangeAspect="1" noChangeArrowheads="1"/>
          </p:cNvSpPr>
          <p:nvPr/>
        </p:nvSpPr>
        <p:spPr bwMode="auto">
          <a:xfrm>
            <a:off x="692150" y="5189538"/>
            <a:ext cx="989013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800" b="1"/>
              <a:t>tropical rain forest</a:t>
            </a:r>
            <a:endParaRPr lang="en-US" sz="800" b="1"/>
          </a:p>
        </p:txBody>
      </p:sp>
      <p:sp>
        <p:nvSpPr>
          <p:cNvPr id="14438" name="Text Box 635"/>
          <p:cNvSpPr txBox="1">
            <a:spLocks noChangeAspect="1" noChangeArrowheads="1"/>
          </p:cNvSpPr>
          <p:nvPr/>
        </p:nvSpPr>
        <p:spPr bwMode="auto">
          <a:xfrm>
            <a:off x="692150" y="5326063"/>
            <a:ext cx="585788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nl-NL" sz="800" b="1"/>
              <a:t>shrubland</a:t>
            </a:r>
            <a:endParaRPr lang="en-US" sz="800" b="1"/>
          </a:p>
        </p:txBody>
      </p:sp>
      <p:sp>
        <p:nvSpPr>
          <p:cNvPr id="14439" name="Text Box 636"/>
          <p:cNvSpPr txBox="1">
            <a:spLocks noChangeAspect="1" noChangeArrowheads="1"/>
          </p:cNvSpPr>
          <p:nvPr/>
        </p:nvSpPr>
        <p:spPr bwMode="auto">
          <a:xfrm>
            <a:off x="692150" y="5462588"/>
            <a:ext cx="10890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800" b="1"/>
              <a:t>temperate grassland</a:t>
            </a:r>
          </a:p>
        </p:txBody>
      </p:sp>
      <p:sp>
        <p:nvSpPr>
          <p:cNvPr id="14440" name="Text Box 637"/>
          <p:cNvSpPr txBox="1">
            <a:spLocks noChangeAspect="1" noChangeArrowheads="1"/>
          </p:cNvSpPr>
          <p:nvPr/>
        </p:nvSpPr>
        <p:spPr bwMode="auto">
          <a:xfrm>
            <a:off x="692150" y="5737225"/>
            <a:ext cx="6318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800" b="1"/>
              <a:t>semidesert</a:t>
            </a:r>
          </a:p>
        </p:txBody>
      </p:sp>
      <p:sp>
        <p:nvSpPr>
          <p:cNvPr id="14441" name="Text Box 638"/>
          <p:cNvSpPr txBox="1">
            <a:spLocks noChangeAspect="1" noChangeArrowheads="1"/>
          </p:cNvSpPr>
          <p:nvPr/>
        </p:nvSpPr>
        <p:spPr bwMode="auto">
          <a:xfrm>
            <a:off x="692150" y="5600700"/>
            <a:ext cx="501650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800" b="1"/>
              <a:t>savanna</a:t>
            </a:r>
          </a:p>
        </p:txBody>
      </p:sp>
      <p:sp>
        <p:nvSpPr>
          <p:cNvPr id="14442" name="Text Box 639"/>
          <p:cNvSpPr txBox="1">
            <a:spLocks noChangeAspect="1" noChangeArrowheads="1"/>
          </p:cNvSpPr>
          <p:nvPr/>
        </p:nvSpPr>
        <p:spPr bwMode="auto">
          <a:xfrm>
            <a:off x="692150" y="4227513"/>
            <a:ext cx="406400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800" b="1"/>
              <a:t>tundra</a:t>
            </a:r>
          </a:p>
        </p:txBody>
      </p:sp>
      <p:sp>
        <p:nvSpPr>
          <p:cNvPr id="14443" name="Text Box 640"/>
          <p:cNvSpPr txBox="1">
            <a:spLocks noChangeAspect="1" noChangeArrowheads="1"/>
          </p:cNvSpPr>
          <p:nvPr/>
        </p:nvSpPr>
        <p:spPr bwMode="auto">
          <a:xfrm>
            <a:off x="692150" y="5876925"/>
            <a:ext cx="398463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800" b="1"/>
              <a:t>desert</a:t>
            </a:r>
          </a:p>
        </p:txBody>
      </p:sp>
      <p:sp>
        <p:nvSpPr>
          <p:cNvPr id="14449" name="Text Box 646"/>
          <p:cNvSpPr txBox="1">
            <a:spLocks noChangeAspect="1" noChangeArrowheads="1"/>
          </p:cNvSpPr>
          <p:nvPr/>
        </p:nvSpPr>
        <p:spPr bwMode="auto">
          <a:xfrm>
            <a:off x="517525" y="6172200"/>
            <a:ext cx="14382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900" b="1"/>
              <a:t>b. Distribution of biomes</a:t>
            </a:r>
          </a:p>
        </p:txBody>
      </p:sp>
      <p:sp>
        <p:nvSpPr>
          <p:cNvPr id="14399" name="TextBox 24"/>
          <p:cNvSpPr txBox="1">
            <a:spLocks noChangeArrowheads="1"/>
          </p:cNvSpPr>
          <p:nvPr/>
        </p:nvSpPr>
        <p:spPr bwMode="auto">
          <a:xfrm>
            <a:off x="2276475" y="638175"/>
            <a:ext cx="45910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700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" y="201613"/>
            <a:ext cx="8782050" cy="884237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Climate and Biomes</a:t>
            </a:r>
          </a:p>
        </p:txBody>
      </p:sp>
      <p:sp>
        <p:nvSpPr>
          <p:cNvPr id="12290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B2CC20A-C1F0-E340-81E7-CC3CC6C25E0B}" type="slidenum">
              <a:rPr lang="en-US" sz="1400"/>
              <a:pPr eaLnBrk="1" hangingPunct="1"/>
              <a:t>5</a:t>
            </a:fld>
            <a:endParaRPr lang="en-US" sz="1400"/>
          </a:p>
        </p:txBody>
      </p:sp>
      <p:sp>
        <p:nvSpPr>
          <p:cNvPr id="16388" name="TextBox 24"/>
          <p:cNvSpPr txBox="1">
            <a:spLocks noChangeArrowheads="1"/>
          </p:cNvSpPr>
          <p:nvPr/>
        </p:nvSpPr>
        <p:spPr bwMode="auto">
          <a:xfrm>
            <a:off x="2252663" y="1420813"/>
            <a:ext cx="45910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800"/>
              <a:t>Copyright © The McGraw-Hill Companies, Inc. Permission required for reproduction or display.</a:t>
            </a:r>
          </a:p>
        </p:txBody>
      </p:sp>
      <p:pic>
        <p:nvPicPr>
          <p:cNvPr id="16389" name="Picture 8" descr="mad2543X_46_0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1747838"/>
            <a:ext cx="7646988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9"/>
          <p:cNvSpPr>
            <a:spLocks noChangeArrowheads="1"/>
          </p:cNvSpPr>
          <p:nvPr/>
        </p:nvSpPr>
        <p:spPr bwMode="auto">
          <a:xfrm>
            <a:off x="1457325" y="1901825"/>
            <a:ext cx="1762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 b="1">
                <a:solidFill>
                  <a:srgbClr val="000000"/>
                </a:solidFill>
              </a:rPr>
              <a:t>ice</a:t>
            </a:r>
            <a:endParaRPr lang="en-US" sz="900" b="1"/>
          </a:p>
        </p:txBody>
      </p:sp>
      <p:sp>
        <p:nvSpPr>
          <p:cNvPr id="16391" name="Rectangle 10"/>
          <p:cNvSpPr>
            <a:spLocks noChangeArrowheads="1"/>
          </p:cNvSpPr>
          <p:nvPr/>
        </p:nvSpPr>
        <p:spPr bwMode="auto">
          <a:xfrm>
            <a:off x="7092950" y="5332413"/>
            <a:ext cx="3952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 b="1">
                <a:solidFill>
                  <a:srgbClr val="000000"/>
                </a:solidFill>
              </a:rPr>
              <a:t>tundra</a:t>
            </a:r>
            <a:endParaRPr lang="en-US" sz="900" b="1"/>
          </a:p>
        </p:txBody>
      </p:sp>
      <p:sp>
        <p:nvSpPr>
          <p:cNvPr id="16392" name="Rectangle 11"/>
          <p:cNvSpPr>
            <a:spLocks noChangeArrowheads="1"/>
          </p:cNvSpPr>
          <p:nvPr/>
        </p:nvSpPr>
        <p:spPr bwMode="auto">
          <a:xfrm>
            <a:off x="7997825" y="5337175"/>
            <a:ext cx="1762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 b="1">
                <a:solidFill>
                  <a:srgbClr val="000000"/>
                </a:solidFill>
              </a:rPr>
              <a:t>ice</a:t>
            </a:r>
            <a:endParaRPr lang="en-US" sz="900" b="1"/>
          </a:p>
        </p:txBody>
      </p:sp>
      <p:sp>
        <p:nvSpPr>
          <p:cNvPr id="16393" name="Rectangle 12"/>
          <p:cNvSpPr>
            <a:spLocks noChangeArrowheads="1"/>
          </p:cNvSpPr>
          <p:nvPr/>
        </p:nvSpPr>
        <p:spPr bwMode="auto">
          <a:xfrm>
            <a:off x="3451225" y="6100763"/>
            <a:ext cx="116363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 b="1">
                <a:solidFill>
                  <a:srgbClr val="000000"/>
                </a:solidFill>
              </a:rPr>
              <a:t>Increasing Latitude</a:t>
            </a:r>
            <a:endParaRPr lang="en-US" sz="900" b="1"/>
          </a:p>
        </p:txBody>
      </p:sp>
      <p:sp>
        <p:nvSpPr>
          <p:cNvPr id="16394" name="Text Box 13"/>
          <p:cNvSpPr txBox="1">
            <a:spLocks noChangeArrowheads="1"/>
          </p:cNvSpPr>
          <p:nvPr/>
        </p:nvSpPr>
        <p:spPr bwMode="auto">
          <a:xfrm>
            <a:off x="2143125" y="2697163"/>
            <a:ext cx="487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000" b="1"/>
              <a:t>alpine</a:t>
            </a:r>
          </a:p>
          <a:p>
            <a:pPr algn="ctr" eaLnBrk="1" hangingPunct="1"/>
            <a:r>
              <a:rPr lang="en-US" sz="1000" b="1"/>
              <a:t>tundra</a:t>
            </a:r>
          </a:p>
        </p:txBody>
      </p:sp>
      <p:sp>
        <p:nvSpPr>
          <p:cNvPr id="16395" name="Text Box 14"/>
          <p:cNvSpPr txBox="1">
            <a:spLocks noChangeArrowheads="1"/>
          </p:cNvSpPr>
          <p:nvPr/>
        </p:nvSpPr>
        <p:spPr bwMode="auto">
          <a:xfrm>
            <a:off x="2851150" y="3197225"/>
            <a:ext cx="741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b="1"/>
              <a:t>montane</a:t>
            </a:r>
          </a:p>
          <a:p>
            <a:pPr eaLnBrk="1" hangingPunct="1"/>
            <a:r>
              <a:rPr lang="en-US" sz="1000" b="1"/>
              <a:t>coniferous</a:t>
            </a:r>
          </a:p>
          <a:p>
            <a:pPr eaLnBrk="1" hangingPunct="1"/>
            <a:r>
              <a:rPr lang="en-US" sz="1000" b="1"/>
              <a:t>forest</a:t>
            </a:r>
          </a:p>
        </p:txBody>
      </p:sp>
      <p:sp>
        <p:nvSpPr>
          <p:cNvPr id="16396" name="Text Box 15"/>
          <p:cNvSpPr txBox="1">
            <a:spLocks noChangeArrowheads="1"/>
          </p:cNvSpPr>
          <p:nvPr/>
        </p:nvSpPr>
        <p:spPr bwMode="auto">
          <a:xfrm>
            <a:off x="3449638" y="3903663"/>
            <a:ext cx="727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b="1"/>
              <a:t>deciduous</a:t>
            </a:r>
          </a:p>
          <a:p>
            <a:pPr eaLnBrk="1" hangingPunct="1"/>
            <a:r>
              <a:rPr lang="en-US" sz="1000" b="1"/>
              <a:t>forest</a:t>
            </a:r>
          </a:p>
        </p:txBody>
      </p:sp>
      <p:sp>
        <p:nvSpPr>
          <p:cNvPr id="16397" name="Text Box 16"/>
          <p:cNvSpPr txBox="1">
            <a:spLocks noChangeArrowheads="1"/>
          </p:cNvSpPr>
          <p:nvPr/>
        </p:nvSpPr>
        <p:spPr bwMode="auto">
          <a:xfrm>
            <a:off x="4446588" y="4435475"/>
            <a:ext cx="550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b="1"/>
              <a:t>tropical</a:t>
            </a:r>
          </a:p>
          <a:p>
            <a:pPr eaLnBrk="1" hangingPunct="1"/>
            <a:r>
              <a:rPr lang="en-US" sz="1000" b="1"/>
              <a:t>forest</a:t>
            </a:r>
          </a:p>
        </p:txBody>
      </p:sp>
      <p:sp>
        <p:nvSpPr>
          <p:cNvPr id="16398" name="Text Box 17"/>
          <p:cNvSpPr txBox="1">
            <a:spLocks noChangeArrowheads="1"/>
          </p:cNvSpPr>
          <p:nvPr/>
        </p:nvSpPr>
        <p:spPr bwMode="auto">
          <a:xfrm>
            <a:off x="5370513" y="4781550"/>
            <a:ext cx="727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b="1"/>
              <a:t>temperate</a:t>
            </a:r>
          </a:p>
          <a:p>
            <a:pPr eaLnBrk="1" hangingPunct="1"/>
            <a:r>
              <a:rPr lang="en-US" sz="1000" b="1"/>
              <a:t>deciduous</a:t>
            </a:r>
          </a:p>
          <a:p>
            <a:pPr eaLnBrk="1" hangingPunct="1"/>
            <a:r>
              <a:rPr lang="en-US" sz="1000" b="1"/>
              <a:t>forest</a:t>
            </a:r>
          </a:p>
        </p:txBody>
      </p:sp>
      <p:sp>
        <p:nvSpPr>
          <p:cNvPr id="16399" name="Text Box 18"/>
          <p:cNvSpPr txBox="1">
            <a:spLocks noChangeArrowheads="1"/>
          </p:cNvSpPr>
          <p:nvPr/>
        </p:nvSpPr>
        <p:spPr bwMode="auto">
          <a:xfrm>
            <a:off x="6215063" y="5129213"/>
            <a:ext cx="741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b="1"/>
              <a:t>coniferous</a:t>
            </a:r>
          </a:p>
          <a:p>
            <a:pPr eaLnBrk="1" hangingPunct="1"/>
            <a:r>
              <a:rPr lang="en-US" sz="1000" b="1"/>
              <a:t>forest</a:t>
            </a:r>
          </a:p>
        </p:txBody>
      </p:sp>
      <p:sp>
        <p:nvSpPr>
          <p:cNvPr id="16400" name="Rectangle 19"/>
          <p:cNvSpPr>
            <a:spLocks noChangeArrowheads="1"/>
          </p:cNvSpPr>
          <p:nvPr/>
        </p:nvSpPr>
        <p:spPr bwMode="auto">
          <a:xfrm rot="-5400000">
            <a:off x="300038" y="4405313"/>
            <a:ext cx="1143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 b="1">
                <a:solidFill>
                  <a:srgbClr val="000000"/>
                </a:solidFill>
              </a:rPr>
              <a:t>Increasing Altitude</a:t>
            </a:r>
            <a:endParaRPr lang="en-US" sz="9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Terrestrial Ecosystems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Tundra</a:t>
            </a:r>
          </a:p>
          <a:p>
            <a:pPr lvl="1" eaLnBrk="1" hangingPunct="1"/>
            <a:r>
              <a:rPr lang="en-US" b="1">
                <a:solidFill>
                  <a:srgbClr val="072C62"/>
                </a:solidFill>
                <a:latin typeface="Arial" charset="0"/>
                <a:cs typeface="Arial" charset="0"/>
              </a:rPr>
              <a:t>Arctic Tundra </a:t>
            </a:r>
            <a:r>
              <a:rPr lang="en-US">
                <a:latin typeface="Arial" charset="0"/>
                <a:cs typeface="Arial" charset="0"/>
              </a:rPr>
              <a:t>- Encircles Earth just south of ice-covered polar seas in Northern Hemisphere</a:t>
            </a:r>
          </a:p>
          <a:p>
            <a:pPr lvl="1" eaLnBrk="1" hangingPunct="1"/>
            <a:r>
              <a:rPr lang="en-US">
                <a:latin typeface="Arial" charset="0"/>
                <a:cs typeface="Arial" charset="0"/>
              </a:rPr>
              <a:t>Covers 20% of Earth</a:t>
            </a:r>
            <a:r>
              <a:rPr lang="ja-JP" altLang="en-US">
                <a:latin typeface="Arial" charset="0"/>
                <a:cs typeface="Arial" charset="0"/>
              </a:rPr>
              <a:t>’</a:t>
            </a:r>
            <a:r>
              <a:rPr lang="en-US">
                <a:latin typeface="Arial" charset="0"/>
                <a:cs typeface="Arial" charset="0"/>
              </a:rPr>
              <a:t>s land surface</a:t>
            </a:r>
          </a:p>
          <a:p>
            <a:pPr lvl="1" eaLnBrk="1" hangingPunct="1"/>
            <a:r>
              <a:rPr lang="en-US" b="1">
                <a:solidFill>
                  <a:srgbClr val="072C62"/>
                </a:solidFill>
                <a:latin typeface="Arial" charset="0"/>
                <a:cs typeface="Arial" charset="0"/>
              </a:rPr>
              <a:t>Permafrost</a:t>
            </a:r>
            <a:r>
              <a:rPr lang="en-US">
                <a:latin typeface="Arial" charset="0"/>
                <a:cs typeface="Arial" charset="0"/>
              </a:rPr>
              <a:t> layer never thaws</a:t>
            </a:r>
          </a:p>
          <a:p>
            <a:pPr lvl="1" eaLnBrk="1" hangingPunct="1"/>
            <a:r>
              <a:rPr lang="en-US">
                <a:latin typeface="Arial" charset="0"/>
                <a:cs typeface="Arial" charset="0"/>
              </a:rPr>
              <a:t>Trees are not found in the tundra</a:t>
            </a:r>
          </a:p>
          <a:p>
            <a:pPr lvl="2" eaLnBrk="1" hangingPunct="1"/>
            <a:r>
              <a:rPr lang="en-US" sz="2000">
                <a:latin typeface="Arial" charset="0"/>
                <a:cs typeface="Arial" charset="0"/>
              </a:rPr>
              <a:t>Growing season is too short</a:t>
            </a:r>
          </a:p>
          <a:p>
            <a:pPr lvl="2" eaLnBrk="1" hangingPunct="1"/>
            <a:r>
              <a:rPr lang="en-US" sz="2000">
                <a:latin typeface="Arial" charset="0"/>
                <a:cs typeface="Arial" charset="0"/>
              </a:rPr>
              <a:t>Roots cannot penetrate permafrost</a:t>
            </a:r>
          </a:p>
          <a:p>
            <a:pPr lvl="2" eaLnBrk="1" hangingPunct="1"/>
            <a:r>
              <a:rPr lang="en-US" sz="2000">
                <a:latin typeface="Arial" charset="0"/>
                <a:cs typeface="Arial" charset="0"/>
              </a:rPr>
              <a:t>Roots cannot become anchored in shallow boggy soil</a:t>
            </a:r>
          </a:p>
        </p:txBody>
      </p:sp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7459394-2549-AB4D-B01D-BDC6A9292DAE}" type="slidenum">
              <a:rPr lang="en-US" sz="1400"/>
              <a:pPr eaLnBrk="1" hangingPunct="1"/>
              <a:t>6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04788" y="0"/>
            <a:ext cx="8732837" cy="600075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rgbClr val="072C62"/>
                </a:solidFill>
                <a:latin typeface="Arial" charset="0"/>
                <a:cs typeface="Arial" charset="0"/>
              </a:rPr>
              <a:t>The Tundra</a:t>
            </a:r>
          </a:p>
        </p:txBody>
      </p:sp>
      <p:pic>
        <p:nvPicPr>
          <p:cNvPr id="18445" name="Picture 312" descr="mad25502_46_0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0" b="4118"/>
          <a:stretch>
            <a:fillRect/>
          </a:stretch>
        </p:blipFill>
        <p:spPr bwMode="auto">
          <a:xfrm>
            <a:off x="657225" y="720725"/>
            <a:ext cx="7854950" cy="582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6" name="TextBox 24"/>
          <p:cNvSpPr txBox="1">
            <a:spLocks noChangeAspect="1" noChangeArrowheads="1"/>
          </p:cNvSpPr>
          <p:nvPr/>
        </p:nvSpPr>
        <p:spPr bwMode="auto">
          <a:xfrm>
            <a:off x="2325688" y="606425"/>
            <a:ext cx="44926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700"/>
              <a:t>Copyright © The McGraw-Hill Companies, Inc. Permission required for reproduction or display.</a:t>
            </a:r>
          </a:p>
        </p:txBody>
      </p:sp>
      <p:sp>
        <p:nvSpPr>
          <p:cNvPr id="18447" name="Text Box 309"/>
          <p:cNvSpPr txBox="1">
            <a:spLocks noChangeAspect="1" noChangeArrowheads="1"/>
          </p:cNvSpPr>
          <p:nvPr/>
        </p:nvSpPr>
        <p:spPr bwMode="auto">
          <a:xfrm>
            <a:off x="1023938" y="2514600"/>
            <a:ext cx="407987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800" b="1"/>
              <a:t>tundra</a:t>
            </a:r>
          </a:p>
        </p:txBody>
      </p:sp>
      <p:sp>
        <p:nvSpPr>
          <p:cNvPr id="18448" name="Text Box 310"/>
          <p:cNvSpPr txBox="1">
            <a:spLocks noChangeAspect="1" noChangeArrowheads="1"/>
          </p:cNvSpPr>
          <p:nvPr/>
        </p:nvSpPr>
        <p:spPr bwMode="auto">
          <a:xfrm>
            <a:off x="769938" y="6434138"/>
            <a:ext cx="12096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900" b="1"/>
              <a:t>a. Tundra vegetation</a:t>
            </a:r>
          </a:p>
        </p:txBody>
      </p:sp>
      <p:sp>
        <p:nvSpPr>
          <p:cNvPr id="18449" name="Text Box 311"/>
          <p:cNvSpPr txBox="1">
            <a:spLocks noChangeAspect="1" noChangeArrowheads="1"/>
          </p:cNvSpPr>
          <p:nvPr/>
        </p:nvSpPr>
        <p:spPr bwMode="auto">
          <a:xfrm>
            <a:off x="5068888" y="6434138"/>
            <a:ext cx="10318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900" b="1"/>
              <a:t>b. Tundra wildlife</a:t>
            </a:r>
          </a:p>
        </p:txBody>
      </p:sp>
      <p:sp>
        <p:nvSpPr>
          <p:cNvPr id="18450" name="TextBox 24"/>
          <p:cNvSpPr txBox="1">
            <a:spLocks noChangeAspect="1" noChangeArrowheads="1"/>
          </p:cNvSpPr>
          <p:nvPr/>
        </p:nvSpPr>
        <p:spPr bwMode="auto">
          <a:xfrm>
            <a:off x="1843088" y="6529388"/>
            <a:ext cx="57023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700"/>
              <a:t>a: © John Shaw/Tom Stack &amp; Assoc.; b: © Danita Delimont/Getty Images</a:t>
            </a:r>
          </a:p>
        </p:txBody>
      </p:sp>
      <p:sp>
        <p:nvSpPr>
          <p:cNvPr id="1433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285750"/>
          </a:xfrm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D8570B8-3466-3D45-9D2C-82BA28277F9A}" type="slidenum">
              <a:rPr lang="en-US" sz="1400"/>
              <a:pPr eaLnBrk="1" hangingPunct="1"/>
              <a:t>7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Terrestrial Ecosystems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800" dirty="0" smtClean="0">
                <a:ea typeface="+mn-ea"/>
              </a:rPr>
              <a:t>Coniferous Forests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US" sz="2400" dirty="0" smtClean="0"/>
              <a:t>Found in the taiga, near mountaintops, and along the Pacific Coast of North America 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Taiga</a:t>
            </a:r>
            <a:r>
              <a:rPr lang="en-US" sz="2400" dirty="0" smtClean="0"/>
              <a:t> typifies coniferous forest with cone-bearing trees</a:t>
            </a:r>
          </a:p>
          <a:p>
            <a:pPr lvl="2" eaLnBrk="1" hangingPunct="1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000" dirty="0" smtClean="0"/>
              <a:t>Trees well adapted to cold</a:t>
            </a:r>
          </a:p>
          <a:p>
            <a:pPr lvl="2" eaLnBrk="1" hangingPunct="1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000" dirty="0" smtClean="0"/>
              <a:t>Leaves and bark have thick covering</a:t>
            </a:r>
          </a:p>
          <a:p>
            <a:pPr lvl="2" eaLnBrk="1" hangingPunct="1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000" dirty="0" smtClean="0"/>
              <a:t>Needle-like leaves can withstand weight of heavy snowfall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Temperate Rainforest </a:t>
            </a:r>
            <a:r>
              <a:rPr lang="en-US" sz="2400" dirty="0" smtClean="0"/>
              <a:t>(old-growth forest) of Pacific Northwest</a:t>
            </a:r>
          </a:p>
          <a:p>
            <a:pPr lvl="2" eaLnBrk="1" hangingPunct="1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000" dirty="0" smtClean="0"/>
              <a:t>Evergreen forest</a:t>
            </a:r>
          </a:p>
        </p:txBody>
      </p:sp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5160CFC-0211-E34F-B95A-8C7F0A97C0CD}" type="slidenum">
              <a:rPr lang="en-US" sz="1400"/>
              <a:pPr eaLnBrk="1" hangingPunct="1"/>
              <a:t>8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19450" y="0"/>
            <a:ext cx="2705100" cy="609600"/>
          </a:xfrm>
        </p:spPr>
        <p:txBody>
          <a:bodyPr/>
          <a:lstStyle/>
          <a:p>
            <a:pPr eaLnBrk="1" hangingPunct="1"/>
            <a:r>
              <a:rPr lang="en-US" sz="4000">
                <a:latin typeface="Arial" charset="0"/>
                <a:cs typeface="Arial" charset="0"/>
              </a:rPr>
              <a:t>The Taiga</a:t>
            </a:r>
          </a:p>
        </p:txBody>
      </p:sp>
      <p:sp>
        <p:nvSpPr>
          <p:cNvPr id="1638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BEF0D35-27D0-CA4C-A141-444F586A1915}" type="slidenum">
              <a:rPr lang="en-US" sz="1400"/>
              <a:pPr eaLnBrk="1" hangingPunct="1"/>
              <a:t>9</a:t>
            </a:fld>
            <a:endParaRPr lang="en-US" sz="1400"/>
          </a:p>
        </p:txBody>
      </p:sp>
      <p:pic>
        <p:nvPicPr>
          <p:cNvPr id="20492" name="Picture 84" descr="mad25502_46_0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4" t="5801"/>
          <a:stretch>
            <a:fillRect/>
          </a:stretch>
        </p:blipFill>
        <p:spPr bwMode="auto">
          <a:xfrm>
            <a:off x="1336675" y="684213"/>
            <a:ext cx="6470650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3" name="TextBox 24"/>
          <p:cNvSpPr txBox="1">
            <a:spLocks noChangeAspect="1" noChangeArrowheads="1"/>
          </p:cNvSpPr>
          <p:nvPr/>
        </p:nvSpPr>
        <p:spPr bwMode="auto">
          <a:xfrm>
            <a:off x="2312988" y="552450"/>
            <a:ext cx="46132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700"/>
              <a:t>Copyright © The McGraw-Hill Companies, Inc. Permission required for reproduction or display.</a:t>
            </a:r>
          </a:p>
        </p:txBody>
      </p:sp>
      <p:sp>
        <p:nvSpPr>
          <p:cNvPr id="20494" name="Text Box 81"/>
          <p:cNvSpPr txBox="1">
            <a:spLocks noChangeAspect="1" noChangeArrowheads="1"/>
          </p:cNvSpPr>
          <p:nvPr/>
        </p:nvSpPr>
        <p:spPr bwMode="auto">
          <a:xfrm>
            <a:off x="1622425" y="2278063"/>
            <a:ext cx="32861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800" b="1"/>
              <a:t>taiga</a:t>
            </a:r>
          </a:p>
        </p:txBody>
      </p:sp>
      <p:sp>
        <p:nvSpPr>
          <p:cNvPr id="20495" name="Text Box 82"/>
          <p:cNvSpPr txBox="1">
            <a:spLocks noChangeAspect="1" noChangeArrowheads="1"/>
          </p:cNvSpPr>
          <p:nvPr/>
        </p:nvSpPr>
        <p:spPr bwMode="auto">
          <a:xfrm>
            <a:off x="4700588" y="3171825"/>
            <a:ext cx="25177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800" b="1"/>
              <a:t>b. Bull moose, Alces americanus, a large mammal</a:t>
            </a:r>
          </a:p>
        </p:txBody>
      </p:sp>
      <p:sp>
        <p:nvSpPr>
          <p:cNvPr id="20496" name="Text Box 83"/>
          <p:cNvSpPr txBox="1">
            <a:spLocks noChangeAspect="1" noChangeArrowheads="1"/>
          </p:cNvSpPr>
          <p:nvPr/>
        </p:nvSpPr>
        <p:spPr bwMode="auto">
          <a:xfrm>
            <a:off x="1392238" y="6484938"/>
            <a:ext cx="172243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800" b="1"/>
              <a:t>a. Spruce trees in the taiga biome</a:t>
            </a:r>
          </a:p>
        </p:txBody>
      </p:sp>
      <p:sp>
        <p:nvSpPr>
          <p:cNvPr id="20497" name="TextBox 24"/>
          <p:cNvSpPr txBox="1">
            <a:spLocks noChangeAspect="1" noChangeArrowheads="1"/>
          </p:cNvSpPr>
          <p:nvPr/>
        </p:nvSpPr>
        <p:spPr bwMode="auto">
          <a:xfrm>
            <a:off x="2898775" y="6554788"/>
            <a:ext cx="34067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700"/>
              <a:t>a: © Creatas/Jupiterimages RF; b: © Bill Silliker, Jr./Animals Animals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6.0&quot;&gt;&lt;object type=&quot;1&quot; unique_id=&quot;10001&quot;&gt;&lt;object type=&quot;8&quot; unique_id=&quot;243839&quot;&gt;&lt;/object&gt;&lt;object type=&quot;2&quot; unique_id=&quot;243840&quot;&gt;&lt;object type=&quot;3&quot; unique_id=&quot;243842&quot;&gt;&lt;property id=&quot;20148&quot; value=&quot;5&quot;/&gt;&lt;property id=&quot;20300&quot; value=&quot;Slide 2 - &amp;quot;Outline&amp;quot;&quot;/&gt;&lt;property id=&quot;20307&quot; value=&quot;1056&quot;/&gt;&lt;/object&gt;&lt;object type=&quot;3&quot; unique_id=&quot;243843&quot;&gt;&lt;property id=&quot;20148&quot; value=&quot;5&quot;/&gt;&lt;property id=&quot;20300&quot; value=&quot;Slide 3 - &amp;quot;46.1 Climate and the Biosphere&amp;quot;&quot;/&gt;&lt;property id=&quot;20307&quot; value=&quot;1057&quot;/&gt;&lt;/object&gt;&lt;object type=&quot;3&quot; unique_id=&quot;243844&quot;&gt;&lt;property id=&quot;20148&quot; value=&quot;5&quot;/&gt;&lt;property id=&quot;20300&quot; value=&quot;Slide 6 - &amp;quot;Distribution of Solar Energy&amp;quot;&quot;/&gt;&lt;property id=&quot;20307&quot; value=&quot;1036&quot;/&gt;&lt;/object&gt;&lt;object type=&quot;3&quot; unique_id=&quot;243845&quot;&gt;&lt;property id=&quot;20148&quot; value=&quot;5&quot;/&gt;&lt;property id=&quot;20300&quot; value=&quot;Slide 7 - &amp;quot;Global Wind Circulation&amp;quot;&quot;/&gt;&lt;property id=&quot;20307&quot; value=&quot;1092&quot;/&gt;&lt;/object&gt;&lt;object type=&quot;3&quot; unique_id=&quot;243846&quot;&gt;&lt;property id=&quot;20148&quot; value=&quot;5&quot;/&gt;&lt;property id=&quot;20300&quot; value=&quot;Slide 8 - &amp;quot;Climate and the Biosphere&amp;quot;&quot;/&gt;&lt;property id=&quot;20307&quot; value=&quot;1060&quot;/&gt;&lt;/object&gt;&lt;object type=&quot;3&quot; unique_id=&quot;243847&quot;&gt;&lt;property id=&quot;20148&quot; value=&quot;5&quot;/&gt;&lt;property id=&quot;20300&quot; value=&quot;Slide 9 - &amp;quot;Formation of a Rain Shadow&amp;quot;&quot;/&gt;&lt;property id=&quot;20307&quot; value=&quot;1093&quot;/&gt;&lt;/object&gt;&lt;object type=&quot;3&quot; unique_id=&quot;243848&quot;&gt;&lt;property id=&quot;20148&quot; value=&quot;5&quot;/&gt;&lt;property id=&quot;20300&quot; value=&quot;Slide 11 - &amp;quot;46.2 Terrestrial Ecosystems&amp;quot;&quot;/&gt;&lt;property id=&quot;20307&quot; value=&quot;1062&quot;/&gt;&lt;/object&gt;&lt;object type=&quot;3&quot; unique_id=&quot;243849&quot;&gt;&lt;property id=&quot;20148&quot; value=&quot;5&quot;/&gt;&lt;property id=&quot;20300&quot; value=&quot;Slide 12 - &amp;quot;Biome Pattern of Temperature&amp;#x0D;&amp;#x0A;and Precipitation&amp;quot;&quot;/&gt;&lt;property id=&quot;20307&quot; value=&quot;1094&quot;/&gt;&lt;/object&gt;&lt;object type=&quot;3&quot; unique_id=&quot;243850&quot;&gt;&lt;property id=&quot;20148&quot; value=&quot;5&quot;/&gt;&lt;property id=&quot;20300&quot; value=&quot;Slide 15 - &amp;quot;Climate and Biomes&amp;quot;&quot;/&gt;&lt;property id=&quot;20307&quot; value=&quot;1095&quot;/&gt;&lt;/object&gt;&lt;object type=&quot;3&quot; unique_id=&quot;243851&quot;&gt;&lt;property id=&quot;20148&quot; value=&quot;5&quot;/&gt;&lt;property id=&quot;20300&quot; value=&quot;Slide 16 - &amp;quot;Terrestrial Ecosystems&amp;quot;&quot;/&gt;&lt;property id=&quot;20307&quot; value=&quot;1065&quot;/&gt;&lt;/object&gt;&lt;object type=&quot;3&quot; unique_id=&quot;243852&quot;&gt;&lt;property id=&quot;20148&quot; value=&quot;5&quot;/&gt;&lt;property id=&quot;20300&quot; value=&quot;Slide 17 - &amp;quot;The Tundra&amp;quot;&quot;/&gt;&lt;property id=&quot;20307&quot; value=&quot;1096&quot;/&gt;&lt;/object&gt;&lt;object type=&quot;3&quot; unique_id=&quot;243853&quot;&gt;&lt;property id=&quot;20148&quot; value=&quot;5&quot;/&gt;&lt;property id=&quot;20300&quot; value=&quot;Slide 18 - &amp;quot;Terrestrial Ecosystems&amp;quot;&quot;/&gt;&lt;property id=&quot;20307&quot; value=&quot;1067&quot;/&gt;&lt;/object&gt;&lt;object type=&quot;3&quot; unique_id=&quot;243854&quot;&gt;&lt;property id=&quot;20148&quot; value=&quot;5&quot;/&gt;&lt;property id=&quot;20300&quot; value=&quot;Slide 19 - &amp;quot;The Taiga&amp;quot;&quot;/&gt;&lt;property id=&quot;20307&quot; value=&quot;1098&quot;/&gt;&lt;/object&gt;&lt;object type=&quot;3&quot; unique_id=&quot;243855&quot;&gt;&lt;property id=&quot;20148&quot; value=&quot;5&quot;/&gt;&lt;property id=&quot;20300&quot; value=&quot;Slide 20 - &amp;quot;Terrestrial Ecosystems&amp;quot;&quot;/&gt;&lt;property id=&quot;20307&quot; value=&quot;1068&quot;/&gt;&lt;/object&gt;&lt;object type=&quot;3&quot; unique_id=&quot;243856&quot;&gt;&lt;property id=&quot;20148&quot; value=&quot;5&quot;/&gt;&lt;property id=&quot;20300&quot; value=&quot;Slide 21 - &amp;quot;Temperate Deciduous Forest&amp;quot;&quot;/&gt;&lt;property id=&quot;20307&quot; value=&quot;1097&quot;/&gt;&lt;/object&gt;&lt;object type=&quot;3&quot; unique_id=&quot;243857&quot;&gt;&lt;property id=&quot;20148&quot; value=&quot;5&quot;/&gt;&lt;property id=&quot;20300&quot; value=&quot;Slide 22 - &amp;quot;Terrestrial Ecosystems&amp;quot;&quot;/&gt;&lt;property id=&quot;20307&quot; value=&quot;1070&quot;/&gt;&lt;/object&gt;&lt;object type=&quot;3&quot; unique_id=&quot;243858&quot;&gt;&lt;property id=&quot;20148&quot; value=&quot;5&quot;/&gt;&lt;property id=&quot;20300&quot; value=&quot;Slide 23 - &amp;quot;Levels of Life in a Tropical Rain Forest&amp;quot;&quot;/&gt;&lt;property id=&quot;20307&quot; value=&quot;1099&quot;/&gt;&lt;/object&gt;&lt;object type=&quot;3&quot; unique_id=&quot;243859&quot;&gt;&lt;property id=&quot;20148&quot; value=&quot;5&quot;/&gt;&lt;property id=&quot;20300&quot; value=&quot;Slide 24 - &amp;quot;Representative Animals of the&amp;#x0D;&amp;#x0A;Tropical Rain Forests of the World&amp;quot;&quot;/&gt;&lt;property id=&quot;20307&quot; value=&quot;1100&quot;/&gt;&lt;/object&gt;&lt;object type=&quot;3&quot; unique_id=&quot;243860&quot;&gt;&lt;property id=&quot;20148&quot; value=&quot;5&quot;/&gt;&lt;property id=&quot;20300&quot; value=&quot;Slide 25 - &amp;quot;Terrestrial Ecosystems&amp;quot;&quot;/&gt;&lt;property id=&quot;20307&quot; value=&quot;1071&quot;/&gt;&lt;/object&gt;&lt;object type=&quot;3&quot; unique_id=&quot;243861&quot;&gt;&lt;property id=&quot;20148&quot; value=&quot;5&quot;/&gt;&lt;property id=&quot;20300&quot; value=&quot;Slide 26 - &amp;quot;Shrubland&amp;quot;&quot;/&gt;&lt;property id=&quot;20307&quot; value=&quot;1101&quot;/&gt;&lt;/object&gt;&lt;object type=&quot;3&quot; unique_id=&quot;243862&quot;&gt;&lt;property id=&quot;20148&quot; value=&quot;5&quot;/&gt;&lt;property id=&quot;20300&quot; value=&quot;Slide 27 - &amp;quot;Terrestrial Ecosystems&amp;quot;&quot;/&gt;&lt;property id=&quot;20307&quot; value=&quot;1072&quot;/&gt;&lt;/object&gt;&lt;object type=&quot;3&quot; unique_id=&quot;243863&quot;&gt;&lt;property id=&quot;20148&quot; value=&quot;5&quot;/&gt;&lt;property id=&quot;20300&quot; value=&quot;Slide 28 - &amp;quot;Temperate Grassland&amp;quot;&quot;/&gt;&lt;property id=&quot;20307&quot; value=&quot;1102&quot;/&gt;&lt;/object&gt;&lt;object type=&quot;3&quot; unique_id=&quot;243864&quot;&gt;&lt;property id=&quot;20148&quot; value=&quot;5&quot;/&gt;&lt;property id=&quot;20300&quot; value=&quot;Slide 29 - &amp;quot;The Savanna&amp;quot;&quot;/&gt;&lt;property id=&quot;20307&quot; value=&quot;1103&quot;/&gt;&lt;/object&gt;&lt;object type=&quot;3&quot; unique_id=&quot;243865&quot;&gt;&lt;property id=&quot;20148&quot; value=&quot;5&quot;/&gt;&lt;property id=&quot;20300&quot; value=&quot;Slide 30 - &amp;quot;Terrestrial Ecosystems&amp;quot;&quot;/&gt;&lt;property id=&quot;20307&quot; value=&quot;1075&quot;/&gt;&lt;/object&gt;&lt;object type=&quot;3&quot; unique_id=&quot;243866&quot;&gt;&lt;property id=&quot;20148&quot; value=&quot;5&quot;/&gt;&lt;property id=&quot;20300&quot; value=&quot;Slide 31 - &amp;quot;The Desert&amp;quot;&quot;/&gt;&lt;property id=&quot;20307&quot; value=&quot;1104&quot;/&gt;&lt;/object&gt;&lt;object type=&quot;3&quot; unique_id=&quot;243867&quot;&gt;&lt;property id=&quot;20148&quot; value=&quot;5&quot;/&gt;&lt;property id=&quot;20300&quot; value=&quot;Slide 34 - &amp;quot;Aquatic Ecosystems&amp;quot;&quot;/&gt;&lt;property id=&quot;20307&quot; value=&quot;1077&quot;/&gt;&lt;/object&gt;&lt;object type=&quot;3&quot; unique_id=&quot;243868&quot;&gt;&lt;property id=&quot;20148&quot; value=&quot;5&quot;/&gt;&lt;property id=&quot;20300&quot; value=&quot;Slide 33 - &amp;quot;Freshwater and Saltwater Ecosystems&amp;quot;&quot;/&gt;&lt;property id=&quot;20307&quot; value=&quot;1105&quot;/&gt;&lt;/object&gt;&lt;object type=&quot;3&quot; unique_id=&quot;243869&quot;&gt;&lt;property id=&quot;20148&quot; value=&quot;5&quot;/&gt;&lt;property id=&quot;20300&quot; value=&quot;Slide 35 - &amp;quot;Types of Lakes&amp;quot;&quot;/&gt;&lt;property id=&quot;20307&quot; value=&quot;1106&quot;/&gt;&lt;/object&gt;&lt;object type=&quot;3&quot; unique_id=&quot;243870&quot;&gt;&lt;property id=&quot;20148&quot; value=&quot;5&quot;/&gt;&lt;property id=&quot;20300&quot; value=&quot;Slide 38 - &amp;quot;Lake Stratification in a Temperate Region&amp;quot;&quot;/&gt;&lt;property id=&quot;20307&quot; value=&quot;1107&quot;/&gt;&lt;/object&gt;&lt;object type=&quot;3&quot; unique_id=&quot;243871&quot;&gt;&lt;property id=&quot;20148&quot; value=&quot;5&quot;/&gt;&lt;property id=&quot;20300&quot; value=&quot;Slide 39 - &amp;quot;Aquatic Ecosystems&amp;quot;&quot;/&gt;&lt;property id=&quot;20307&quot; value=&quot;1079&quot;/&gt;&lt;/object&gt;&lt;object type=&quot;3&quot; unique_id=&quot;243872&quot;&gt;&lt;property id=&quot;20148&quot; value=&quot;5&quot;/&gt;&lt;property id=&quot;20300&quot; value=&quot;Slide 40 - &amp;quot;Zones of a Lake&amp;quot;&quot;/&gt;&lt;property id=&quot;20307&quot; value=&quot;1108&quot;/&gt;&lt;/object&gt;&lt;object type=&quot;3&quot; unique_id=&quot;243873&quot;&gt;&lt;property id=&quot;20148&quot; value=&quot;5&quot;/&gt;&lt;property id=&quot;20300&quot; value=&quot;Slide 41 - &amp;quot;Aquatic Ecosystems&amp;quot;&quot;/&gt;&lt;property id=&quot;20307&quot; value=&quot;1081&quot;/&gt;&lt;/object&gt;&lt;object type=&quot;3&quot; unique_id=&quot;243874&quot;&gt;&lt;property id=&quot;20148&quot; value=&quot;5&quot;/&gt;&lt;property id=&quot;20300&quot; value=&quot;Slide 45 - &amp;quot;Ocean Ecosystems&amp;quot;&quot;/&gt;&lt;property id=&quot;20307&quot; value=&quot;1110&quot;/&gt;&lt;/object&gt;&lt;object type=&quot;3&quot; unique_id=&quot;243875&quot;&gt;&lt;property id=&quot;20148&quot; value=&quot;5&quot;/&gt;&lt;property id=&quot;20300&quot; value=&quot;Slide 43 - &amp;quot;Coastal Ecosystems&amp;quot;&quot;/&gt;&lt;property id=&quot;20307&quot; value=&quot;1109&quot;/&gt;&lt;/object&gt;&lt;object type=&quot;3&quot; unique_id=&quot;243877&quot;&gt;&lt;property id=&quot;20148&quot; value=&quot;5&quot;/&gt;&lt;property id=&quot;20300&quot; value=&quot;Slide 50 - &amp;quot;Aquatic Ecosystems&amp;quot;&quot;/&gt;&lt;property id=&quot;20307&quot; value=&quot;1085&quot;/&gt;&lt;/object&gt;&lt;object type=&quot;3&quot; unique_id=&quot;243878&quot;&gt;&lt;property id=&quot;20148&quot; value=&quot;5&quot;/&gt;&lt;property id=&quot;20300&quot; value=&quot;Slide 47 - &amp;quot;Ocean Inhabitants of Pelagic Zones&amp;quot;&quot;/&gt;&lt;property id=&quot;20307&quot; value=&quot;1115&quot;/&gt;&lt;/object&gt;&lt;object type=&quot;3&quot; unique_id=&quot;243879&quot;&gt;&lt;property id=&quot;20148&quot; value=&quot;5&quot;/&gt;&lt;property id=&quot;20300&quot; value=&quot;Slide 51 - &amp;quot;Ocean Currents&amp;quot;&quot;/&gt;&lt;property id=&quot;20307&quot; value=&quot;1112&quot;/&gt;&lt;/object&gt;&lt;object type=&quot;3&quot; unique_id=&quot;243880&quot;&gt;&lt;property id=&quot;20148&quot; value=&quot;5&quot;/&gt;&lt;property id=&quot;20300&quot; value=&quot;Slide 46 - &amp;quot;Aquatic Ecosystems&amp;quot;&quot;/&gt;&lt;property id=&quot;20307&quot; value=&quot;1087&quot;/&gt;&lt;/object&gt;&lt;object type=&quot;3&quot; unique_id=&quot;243881&quot;&gt;&lt;property id=&quot;20148&quot; value=&quot;5&quot;/&gt;&lt;property id=&quot;20300&quot; value=&quot;Slide 48 - &amp;quot;Aquatic Ecosystems&amp;quot;&quot;/&gt;&lt;property id=&quot;20307&quot; value=&quot;1089&quot;/&gt;&lt;/object&gt;&lt;object type=&quot;3&quot; unique_id=&quot;243884&quot;&gt;&lt;property id=&quot;20148&quot; value=&quot;5&quot;/&gt;&lt;property id=&quot;20300&quot; value=&quot;Slide 1 - &amp;quot;Biology&amp;#x0D;&amp;#x0A;&amp;#x0D;&amp;#x0A;Sylvia S. Mader&amp;#x0D;&amp;#x0A;Michael Windelspecht&amp;#x0D;&amp;#x0A;&amp;quot;&quot;/&gt;&lt;property id=&quot;20307&quot; value=&quot;1118&quot;/&gt;&lt;/object&gt;&lt;object type=&quot;3&quot; unique_id=&quot;243885&quot;&gt;&lt;property id=&quot;20148&quot; value=&quot;5&quot;/&gt;&lt;property id=&quot;20300&quot; value=&quot;Slide 4 - &amp;quot;Climate and the Biosphere&amp;quot;&quot;/&gt;&lt;property id=&quot;20307&quot; value=&quot;1119&quot;/&gt;&lt;/object&gt;&lt;object type=&quot;3&quot; unique_id=&quot;243886&quot;&gt;&lt;property id=&quot;20148&quot; value=&quot;5&quot;/&gt;&lt;property id=&quot;20300&quot; value=&quot;Slide 5 - &amp;quot;Climate and the Biosphere&amp;quot;&quot;/&gt;&lt;property id=&quot;20307&quot; value=&quot;1120&quot;/&gt;&lt;/object&gt;&lt;object type=&quot;3&quot; unique_id=&quot;243887&quot;&gt;&lt;property id=&quot;20148&quot; value=&quot;5&quot;/&gt;&lt;property id=&quot;20300&quot; value=&quot;Slide 10 - &amp;quot;Climate and the Biosphere&amp;quot;&quot;/&gt;&lt;property id=&quot;20307&quot; value=&quot;1121&quot;/&gt;&lt;/object&gt;&lt;object type=&quot;3&quot; unique_id=&quot;243888&quot;&gt;&lt;property id=&quot;20148&quot; value=&quot;5&quot;/&gt;&lt;property id=&quot;20300&quot; value=&quot;Slide 13 - &amp;quot;Distribution of Biomes&amp;quot;&quot;/&gt;&lt;property id=&quot;20307&quot; value=&quot;1127&quot;/&gt;&lt;/object&gt;&lt;object type=&quot;3&quot; unique_id=&quot;243889&quot;&gt;&lt;property id=&quot;20148&quot; value=&quot;5&quot;/&gt;&lt;property id=&quot;20300&quot; value=&quot;Slide 14 - &amp;quot;Terrestrial Ecosystems&amp;quot;&quot;/&gt;&lt;property id=&quot;20307&quot; value=&quot;1122&quot;/&gt;&lt;/object&gt;&lt;object type=&quot;3&quot; unique_id=&quot;243890&quot;&gt;&lt;property id=&quot;20148&quot; value=&quot;5&quot;/&gt;&lt;property id=&quot;20300&quot; value=&quot;Slide 32 - &amp;quot;46.3 Aquatic Ecosystems&amp;quot;&quot;/&gt;&lt;property id=&quot;20307&quot; value=&quot;1116&quot;/&gt;&lt;/object&gt;&lt;object type=&quot;3&quot; unique_id=&quot;243891&quot;&gt;&lt;property id=&quot;20148&quot; value=&quot;5&quot;/&gt;&lt;property id=&quot;20300&quot; value=&quot;Slide 36 - &amp;quot;Aquatic Ecosystems&amp;quot;&quot;/&gt;&lt;property id=&quot;20307&quot; value=&quot;1123&quot;/&gt;&lt;/object&gt;&lt;object type=&quot;3&quot; unique_id=&quot;243892&quot;&gt;&lt;property id=&quot;20148&quot; value=&quot;5&quot;/&gt;&lt;property id=&quot;20300&quot; value=&quot;Slide 37 - &amp;quot;Aquatic Ecosystems&amp;quot;&quot;/&gt;&lt;property id=&quot;20307&quot; value=&quot;1124&quot;/&gt;&lt;/object&gt;&lt;object type=&quot;3&quot; unique_id=&quot;243893&quot;&gt;&lt;property id=&quot;20148&quot; value=&quot;5&quot;/&gt;&lt;property id=&quot;20300&quot; value=&quot;Slide 42 - &amp;quot;Aquatic Ecosystems&amp;quot;&quot;/&gt;&lt;property id=&quot;20307&quot; value=&quot;1125&quot;/&gt;&lt;/object&gt;&lt;object type=&quot;3&quot; unique_id=&quot;243894&quot;&gt;&lt;property id=&quot;20148&quot; value=&quot;5&quot;/&gt;&lt;property id=&quot;20300&quot; value=&quot;Slide 44 - &amp;quot;Aquatic Ecosystems&amp;quot;&quot;/&gt;&lt;property id=&quot;20307&quot; value=&quot;1117&quot;/&gt;&lt;/object&gt;&lt;object type=&quot;3&quot; unique_id=&quot;243895&quot;&gt;&lt;property id=&quot;20148&quot; value=&quot;5&quot;/&gt;&lt;property id=&quot;20300&quot; value=&quot;Slide 49 - &amp;quot;Biomagnification of Mercury&amp;quot;&quot;/&gt;&lt;property id=&quot;20307&quot; value=&quot;1126&quot;/&gt;&lt;/object&gt;&lt;/object&gt;&lt;/object&gt;&lt;/database&gt;"/>
</p:tagLst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FFFFFF"/>
      </a:accent3>
      <a:accent4>
        <a:srgbClr val="000000"/>
      </a:accent4>
      <a:accent5>
        <a:srgbClr val="B7CCE5"/>
      </a:accent5>
      <a:accent6>
        <a:srgbClr val="2472C1"/>
      </a:accent6>
      <a:hlink>
        <a:srgbClr val="9454C3"/>
      </a:hlink>
      <a:folHlink>
        <a:srgbClr val="3EBBF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15347</TotalTime>
  <Words>2234</Words>
  <Application>Microsoft Office PowerPoint</Application>
  <PresentationFormat>On-screen Show (4:3)</PresentationFormat>
  <Paragraphs>519</Paragraphs>
  <Slides>34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ＭＳ Ｐゴシック</vt:lpstr>
      <vt:lpstr>Arial</vt:lpstr>
      <vt:lpstr>Arial Black</vt:lpstr>
      <vt:lpstr>Arial Unicode MS</vt:lpstr>
      <vt:lpstr>Symbol</vt:lpstr>
      <vt:lpstr>Times New Roman</vt:lpstr>
      <vt:lpstr>Wingdings</vt:lpstr>
      <vt:lpstr>1_Default Design</vt:lpstr>
      <vt:lpstr>Chapter 46 Terrestrial and Aquatic Ecosystems</vt:lpstr>
      <vt:lpstr>46.2 Terrestrial Ecosystems</vt:lpstr>
      <vt:lpstr>Biome Pattern of Temperature and Precipitation</vt:lpstr>
      <vt:lpstr>Distribution of Biomes</vt:lpstr>
      <vt:lpstr>Climate and Biomes</vt:lpstr>
      <vt:lpstr>Terrestrial Ecosystems</vt:lpstr>
      <vt:lpstr>The Tundra</vt:lpstr>
      <vt:lpstr>Terrestrial Ecosystems</vt:lpstr>
      <vt:lpstr>The Taiga</vt:lpstr>
      <vt:lpstr>Terrestrial Ecosystems</vt:lpstr>
      <vt:lpstr>Temperate Deciduous Forest</vt:lpstr>
      <vt:lpstr>Terrestrial Ecosystems</vt:lpstr>
      <vt:lpstr>Levels of Life in a Tropical Rain Forest</vt:lpstr>
      <vt:lpstr>Representative Animals of the Tropical Rain Forests of the World</vt:lpstr>
      <vt:lpstr>Terrestrial Ecosystems</vt:lpstr>
      <vt:lpstr>Shrubland</vt:lpstr>
      <vt:lpstr>Terrestrial Ecosystems</vt:lpstr>
      <vt:lpstr>Temperate Grassland</vt:lpstr>
      <vt:lpstr>The Savanna</vt:lpstr>
      <vt:lpstr>Terrestrial Ecosystems</vt:lpstr>
      <vt:lpstr>The Desert</vt:lpstr>
      <vt:lpstr>46.3 Aquatic Ecosystems</vt:lpstr>
      <vt:lpstr>Aquatic Ecosystems</vt:lpstr>
      <vt:lpstr>Types of Lakes</vt:lpstr>
      <vt:lpstr>Aquatic Ecosystems</vt:lpstr>
      <vt:lpstr>Aquatic Ecosystems</vt:lpstr>
      <vt:lpstr>Lake Stratification in a Temperate Region</vt:lpstr>
      <vt:lpstr>Aquatic Ecosystems</vt:lpstr>
      <vt:lpstr>Zones of a Lake</vt:lpstr>
      <vt:lpstr>Aquatic Ecosystems</vt:lpstr>
      <vt:lpstr>Aquatic Ecosystems</vt:lpstr>
      <vt:lpstr>Aquatic Ecosystems</vt:lpstr>
      <vt:lpstr>Ocean Ecosystems</vt:lpstr>
      <vt:lpstr>Biomagnification of Mercury</vt:lpstr>
    </vt:vector>
  </TitlesOfParts>
  <Company>Texas State University Aquatic Biology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Photosynthesis</dc:title>
  <dc:creator>David Huffman</dc:creator>
  <cp:lastModifiedBy>Tim Orisek</cp:lastModifiedBy>
  <cp:revision>277</cp:revision>
  <dcterms:created xsi:type="dcterms:W3CDTF">2005-08-16T00:44:08Z</dcterms:created>
  <dcterms:modified xsi:type="dcterms:W3CDTF">2017-05-04T18:06:44Z</dcterms:modified>
</cp:coreProperties>
</file>