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89" r:id="rId3"/>
    <p:sldId id="264" r:id="rId4"/>
    <p:sldId id="288" r:id="rId5"/>
    <p:sldId id="259" r:id="rId6"/>
    <p:sldId id="286" r:id="rId7"/>
    <p:sldId id="301" r:id="rId8"/>
    <p:sldId id="319" r:id="rId9"/>
    <p:sldId id="320" r:id="rId10"/>
    <p:sldId id="324" r:id="rId11"/>
    <p:sldId id="322" r:id="rId12"/>
    <p:sldId id="266" r:id="rId13"/>
    <p:sldId id="261" r:id="rId14"/>
    <p:sldId id="262" r:id="rId15"/>
    <p:sldId id="272" r:id="rId16"/>
    <p:sldId id="281" r:id="rId17"/>
    <p:sldId id="303" r:id="rId18"/>
    <p:sldId id="302" r:id="rId19"/>
    <p:sldId id="291" r:id="rId20"/>
    <p:sldId id="279" r:id="rId21"/>
    <p:sldId id="326" r:id="rId22"/>
    <p:sldId id="330" r:id="rId23"/>
    <p:sldId id="333" r:id="rId24"/>
    <p:sldId id="280" r:id="rId25"/>
    <p:sldId id="306" r:id="rId26"/>
  </p:sldIdLst>
  <p:sldSz cx="10058400" cy="7772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ie Wade" initials="LW"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8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3789" autoAdjust="0"/>
  </p:normalViewPr>
  <p:slideViewPr>
    <p:cSldViewPr>
      <p:cViewPr varScale="1">
        <p:scale>
          <a:sx n="97" d="100"/>
          <a:sy n="97" d="100"/>
        </p:scale>
        <p:origin x="-1452" y="-294"/>
      </p:cViewPr>
      <p:guideLst>
        <p:guide orient="horz" pos="2448"/>
        <p:guide pos="3168"/>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D5D22CD-DA38-4C9D-84BC-801D61D9F907}" type="datetimeFigureOut">
              <a:rPr lang="en-US" smtClean="0"/>
              <a:t>9/2/2019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37A5B8B-33F9-4DF2-9FE4-685D8396C41B}" type="slidenum">
              <a:rPr lang="en-US" smtClean="0"/>
              <a:t>‹#›</a:t>
            </a:fld>
            <a:endParaRPr lang="en-US"/>
          </a:p>
        </p:txBody>
      </p:sp>
    </p:spTree>
    <p:extLst>
      <p:ext uri="{BB962C8B-B14F-4D97-AF65-F5344CB8AC3E}">
        <p14:creationId xmlns:p14="http://schemas.microsoft.com/office/powerpoint/2010/main" val="2470355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24C0B0B-5D27-4F87-A0A6-AA2BD7D1BA33}" type="datetimeFigureOut">
              <a:rPr lang="en-US" smtClean="0"/>
              <a:t>9/2/2019</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C047AC-829D-40E4-8695-3A23A04617EA}" type="slidenum">
              <a:rPr lang="en-US" smtClean="0"/>
              <a:t>‹#›</a:t>
            </a:fld>
            <a:endParaRPr lang="en-US"/>
          </a:p>
        </p:txBody>
      </p:sp>
    </p:spTree>
    <p:extLst>
      <p:ext uri="{BB962C8B-B14F-4D97-AF65-F5344CB8AC3E}">
        <p14:creationId xmlns:p14="http://schemas.microsoft.com/office/powerpoint/2010/main" val="328688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add slides: Right click on a similar slide and select “copy.”  Then “paste” the slide where you want it.</a:t>
            </a:r>
          </a:p>
          <a:p>
            <a:r>
              <a:rPr lang="en-US" baseline="0" dirty="0"/>
              <a:t>To delete slides: Right click on the slide you do not want and choose “delete slide.”  </a:t>
            </a:r>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1</a:t>
            </a:fld>
            <a:endParaRPr lang="en-US" dirty="0"/>
          </a:p>
        </p:txBody>
      </p:sp>
    </p:spTree>
    <p:extLst>
      <p:ext uri="{BB962C8B-B14F-4D97-AF65-F5344CB8AC3E}">
        <p14:creationId xmlns:p14="http://schemas.microsoft.com/office/powerpoint/2010/main" val="2051092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assume students know</a:t>
            </a:r>
            <a:r>
              <a:rPr lang="en-US" baseline="0" dirty="0"/>
              <a:t> what you mean!  Show them EXACTLY how you expect them to turn in folders, papers, etc.  For example, some children will turn in their assignment upside-down without even noticing.  Have them double check that their name is on their paper before turning it in.  Demonstrate how you want students to submit their work.  =)  </a:t>
            </a:r>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11</a:t>
            </a:fld>
            <a:endParaRPr lang="en-US" dirty="0"/>
          </a:p>
        </p:txBody>
      </p:sp>
    </p:spTree>
    <p:extLst>
      <p:ext uri="{BB962C8B-B14F-4D97-AF65-F5344CB8AC3E}">
        <p14:creationId xmlns:p14="http://schemas.microsoft.com/office/powerpoint/2010/main" val="1235969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Kristen ITC" pitchFamily="66" charset="0"/>
                <a:cs typeface="Iskoola Pota" pitchFamily="34" charset="0"/>
              </a:rPr>
              <a:t>If you don’t have a “Line Up” song or chant, simple Google it!  There are hundreds of “line up” songs for FREE online.  A friend taught me this line-up chant years ago, and it’s always very helpful in my classroom. Talk to students about where they stand when they line up, appropriate spacing between students, not touching the walls/materials, etc. </a:t>
            </a:r>
          </a:p>
          <a:p>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12</a:t>
            </a:fld>
            <a:endParaRPr lang="en-US" dirty="0"/>
          </a:p>
        </p:txBody>
      </p:sp>
    </p:spTree>
    <p:extLst>
      <p:ext uri="{BB962C8B-B14F-4D97-AF65-F5344CB8AC3E}">
        <p14:creationId xmlns:p14="http://schemas.microsoft.com/office/powerpoint/2010/main" val="1918306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a:t>
            </a:r>
            <a:r>
              <a:rPr lang="en-US" baseline="0" dirty="0"/>
              <a:t> to consider… Walking, hands to yourself, noise level, etc.</a:t>
            </a:r>
          </a:p>
          <a:p>
            <a:r>
              <a:rPr lang="en-US" baseline="0" dirty="0"/>
              <a:t>Remind students of the little things…”Don’t touch things that are hanging on the wall.”</a:t>
            </a:r>
          </a:p>
          <a:p>
            <a:r>
              <a:rPr lang="en-US" baseline="0" dirty="0"/>
              <a:t>Ask students: Should your behavior in the hallway be different when a teacher is not looking?  </a:t>
            </a:r>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13</a:t>
            </a:fld>
            <a:endParaRPr lang="en-US" dirty="0"/>
          </a:p>
        </p:txBody>
      </p:sp>
    </p:spTree>
    <p:extLst>
      <p:ext uri="{BB962C8B-B14F-4D97-AF65-F5344CB8AC3E}">
        <p14:creationId xmlns:p14="http://schemas.microsoft.com/office/powerpoint/2010/main" val="2149234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Kristen ITC" pitchFamily="66" charset="0"/>
                <a:cs typeface="Iskoola Pota" pitchFamily="34" charset="0"/>
              </a:rPr>
              <a:t>While many student may know appropriate cafeteria behavior, new students will have had different cafeteria experiences.  Thoroughly review rules, routines, and procedures for the cafeteria. Where do you get hot lunch?  Where do you sit?  What do you do when you are done with your lunch?  Where are the trash cans? Make sure students know their lunch codes. If students bring their lunch but want to buy a drink, do they need to wait in line? Set your students up for success in the cafeteria by discussing all of these details and answering their questions about the lunchroom.   </a:t>
            </a:r>
          </a:p>
          <a:p>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14</a:t>
            </a:fld>
            <a:endParaRPr lang="en-US" dirty="0"/>
          </a:p>
        </p:txBody>
      </p:sp>
    </p:spTree>
    <p:extLst>
      <p:ext uri="{BB962C8B-B14F-4D97-AF65-F5344CB8AC3E}">
        <p14:creationId xmlns:p14="http://schemas.microsoft.com/office/powerpoint/2010/main" val="1918306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age of your students, you may</a:t>
            </a:r>
            <a:r>
              <a:rPr lang="en-US" baseline="0" dirty="0"/>
              <a:t> need to go into detail about expectations for behavior in the restroom.  Discuss what students should do while waiting in line and after they wash their hands.  Think about where you want students to stand/sit while waiting.  Some schools use the simple phrase, “Go, Flush, Wash, Leave!” to remind students how to behave in the restroom.  For younger students, discuss bathroom signage so they do not get confused about which restroom to use!  </a:t>
            </a:r>
            <a:r>
              <a:rPr lang="en-US" baseline="0" dirty="0">
                <a:sym typeface="Wingdings" pitchFamily="2" charset="2"/>
              </a:rPr>
              <a:t>  Don’t forget to discuss restroom times with students.  Some teachers prefer to take classroom bathroom breaks, while others let students go individually.  Remember, all teachers have different policies regarding restroom use.  Make sure your policy is clear to students AND parents!  TIP: Play “the quiet game” while students are waiting for their classmates.  </a:t>
            </a:r>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15</a:t>
            </a:fld>
            <a:endParaRPr lang="en-US" dirty="0"/>
          </a:p>
        </p:txBody>
      </p:sp>
    </p:spTree>
    <p:extLst>
      <p:ext uri="{BB962C8B-B14F-4D97-AF65-F5344CB8AC3E}">
        <p14:creationId xmlns:p14="http://schemas.microsoft.com/office/powerpoint/2010/main" val="865452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16</a:t>
            </a:fld>
            <a:endParaRPr lang="en-US" dirty="0"/>
          </a:p>
        </p:txBody>
      </p:sp>
    </p:spTree>
    <p:extLst>
      <p:ext uri="{BB962C8B-B14F-4D97-AF65-F5344CB8AC3E}">
        <p14:creationId xmlns:p14="http://schemas.microsoft.com/office/powerpoint/2010/main" val="191830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this short video on TpT for my tips and tricks for organizing &amp; managing take home folders: https://</a:t>
            </a:r>
            <a:r>
              <a:rPr lang="en-US" dirty="0" err="1"/>
              <a:t>www.teacherspayteachers.com</a:t>
            </a:r>
            <a:r>
              <a:rPr lang="en-US" dirty="0"/>
              <a:t>/Product/Take-Home-Folders-How-to-set-up-organize-and-manage-Take-Home-Folders-3228095</a:t>
            </a:r>
          </a:p>
        </p:txBody>
      </p:sp>
      <p:sp>
        <p:nvSpPr>
          <p:cNvPr id="4" name="Slide Number Placeholder 3"/>
          <p:cNvSpPr>
            <a:spLocks noGrp="1"/>
          </p:cNvSpPr>
          <p:nvPr>
            <p:ph type="sldNum" sz="quarter" idx="10"/>
          </p:nvPr>
        </p:nvSpPr>
        <p:spPr/>
        <p:txBody>
          <a:bodyPr/>
          <a:lstStyle/>
          <a:p>
            <a:fld id="{DCC047AC-829D-40E4-8695-3A23A04617EA}" type="slidenum">
              <a:rPr lang="en-US" smtClean="0"/>
              <a:t>17</a:t>
            </a:fld>
            <a:endParaRPr lang="en-US" dirty="0"/>
          </a:p>
        </p:txBody>
      </p:sp>
    </p:spTree>
    <p:extLst>
      <p:ext uri="{BB962C8B-B14F-4D97-AF65-F5344CB8AC3E}">
        <p14:creationId xmlns:p14="http://schemas.microsoft.com/office/powerpoint/2010/main" val="160397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Kristen ITC" pitchFamily="66" charset="0"/>
                <a:cs typeface="Iskoola Pota" pitchFamily="34" charset="0"/>
              </a:rPr>
              <a:t>Use this time to talk with students about library books or your classroom library. Discuss expectations for borrowing books, checking out books, or for reading in the classroom library. If you have book bins, share with students your system for organizing books so they can put books back in the correct bin.</a:t>
            </a:r>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18</a:t>
            </a:fld>
            <a:endParaRPr lang="en-US" dirty="0"/>
          </a:p>
        </p:txBody>
      </p:sp>
    </p:spTree>
    <p:extLst>
      <p:ext uri="{BB962C8B-B14F-4D97-AF65-F5344CB8AC3E}">
        <p14:creationId xmlns:p14="http://schemas.microsoft.com/office/powerpoint/2010/main" val="1060915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add slides: Right click on a similar slide and select “copy.”  Then “paste” the slide where you want it.</a:t>
            </a:r>
          </a:p>
          <a:p>
            <a:r>
              <a:rPr lang="en-US" baseline="0" dirty="0"/>
              <a:t>To delete slides: Right click on the slide you do not want and choose “delete slide.”  </a:t>
            </a:r>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19</a:t>
            </a:fld>
            <a:endParaRPr lang="en-US" dirty="0"/>
          </a:p>
        </p:txBody>
      </p:sp>
    </p:spTree>
    <p:extLst>
      <p:ext uri="{BB962C8B-B14F-4D97-AF65-F5344CB8AC3E}">
        <p14:creationId xmlns:p14="http://schemas.microsoft.com/office/powerpoint/2010/main" val="2051092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teachers use</a:t>
            </a:r>
            <a:r>
              <a:rPr lang="en-US" baseline="0" dirty="0"/>
              <a:t> a variety of reward systems, such as individual rewards, group incentives, and whole-class rewards.  Choose the system that works best for you and use it consistently.  </a:t>
            </a:r>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20</a:t>
            </a:fld>
            <a:endParaRPr lang="en-US"/>
          </a:p>
        </p:txBody>
      </p:sp>
    </p:spTree>
    <p:extLst>
      <p:ext uri="{BB962C8B-B14F-4D97-AF65-F5344CB8AC3E}">
        <p14:creationId xmlns:p14="http://schemas.microsoft.com/office/powerpoint/2010/main" val="191830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add slides: Right click on a similar slide and select “copy.”  Then “paste” the slide where you want it.</a:t>
            </a:r>
          </a:p>
          <a:p>
            <a:r>
              <a:rPr lang="en-US" baseline="0" dirty="0"/>
              <a:t>To delete slides: Right click on the slide you do not want and choose “delete slide.”  </a:t>
            </a:r>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2</a:t>
            </a:fld>
            <a:endParaRPr lang="en-US" dirty="0"/>
          </a:p>
        </p:txBody>
      </p:sp>
    </p:spTree>
    <p:extLst>
      <p:ext uri="{BB962C8B-B14F-4D97-AF65-F5344CB8AC3E}">
        <p14:creationId xmlns:p14="http://schemas.microsoft.com/office/powerpoint/2010/main" val="2051092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B8160-F5F1-3B41-81C6-1D028CD3968D}" type="slidenum">
              <a:rPr lang="en-US" smtClean="0"/>
              <a:t>21</a:t>
            </a:fld>
            <a:endParaRPr lang="en-US"/>
          </a:p>
        </p:txBody>
      </p:sp>
    </p:spTree>
    <p:extLst>
      <p:ext uri="{BB962C8B-B14F-4D97-AF65-F5344CB8AC3E}">
        <p14:creationId xmlns:p14="http://schemas.microsoft.com/office/powerpoint/2010/main" val="2840013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B8160-F5F1-3B41-81C6-1D028CD3968D}" type="slidenum">
              <a:rPr lang="en-US" smtClean="0"/>
              <a:t>22</a:t>
            </a:fld>
            <a:endParaRPr lang="en-US"/>
          </a:p>
        </p:txBody>
      </p:sp>
    </p:spTree>
    <p:extLst>
      <p:ext uri="{BB962C8B-B14F-4D97-AF65-F5344CB8AC3E}">
        <p14:creationId xmlns:p14="http://schemas.microsoft.com/office/powerpoint/2010/main" val="2840013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B8160-F5F1-3B41-81C6-1D028CD3968D}" type="slidenum">
              <a:rPr lang="en-US" smtClean="0"/>
              <a:t>23</a:t>
            </a:fld>
            <a:endParaRPr lang="en-US"/>
          </a:p>
        </p:txBody>
      </p:sp>
    </p:spTree>
    <p:extLst>
      <p:ext uri="{BB962C8B-B14F-4D97-AF65-F5344CB8AC3E}">
        <p14:creationId xmlns:p14="http://schemas.microsoft.com/office/powerpoint/2010/main" val="3315446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firm and consistent</a:t>
            </a:r>
            <a:r>
              <a:rPr lang="en-US" baseline="0" dirty="0"/>
              <a:t> beginning on Day 1. Make sure students and parents thoroughly understand your classroom management system.  I would recommend sending information home with parents. Have them sign off that they have read and understand your classroom management system.  </a:t>
            </a:r>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24</a:t>
            </a:fld>
            <a:endParaRPr lang="en-US"/>
          </a:p>
        </p:txBody>
      </p:sp>
    </p:spTree>
    <p:extLst>
      <p:ext uri="{BB962C8B-B14F-4D97-AF65-F5344CB8AC3E}">
        <p14:creationId xmlns:p14="http://schemas.microsoft.com/office/powerpoint/2010/main" val="1918306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add slides: Right click on a similar slide and choose “Duplicate Slide.”</a:t>
            </a:r>
          </a:p>
          <a:p>
            <a:r>
              <a:rPr lang="en-US" baseline="0" dirty="0"/>
              <a:t>To delete slides: Right click on the slide you do not want and choose “delete slide.”  </a:t>
            </a:r>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25</a:t>
            </a:fld>
            <a:endParaRPr lang="en-US" dirty="0"/>
          </a:p>
        </p:txBody>
      </p:sp>
    </p:spTree>
    <p:extLst>
      <p:ext uri="{BB962C8B-B14F-4D97-AF65-F5344CB8AC3E}">
        <p14:creationId xmlns:p14="http://schemas.microsoft.com/office/powerpoint/2010/main" val="330708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Kristen ITC" pitchFamily="66" charset="0"/>
                <a:cs typeface="Iskoola Pota" pitchFamily="34" charset="0"/>
              </a:rPr>
              <a:t>Right click on the picture above, and choose “Change Picture.”  Find your favorite picture and insert it on this slide!  You can add additional pictures to this slide if you’d like.  If you want to make the pictures larger, just drag the corner of the picture.  </a:t>
            </a:r>
          </a:p>
          <a:p>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3</a:t>
            </a:fld>
            <a:endParaRPr lang="en-US" dirty="0"/>
          </a:p>
        </p:txBody>
      </p:sp>
    </p:spTree>
    <p:extLst>
      <p:ext uri="{BB962C8B-B14F-4D97-AF65-F5344CB8AC3E}">
        <p14:creationId xmlns:p14="http://schemas.microsoft.com/office/powerpoint/2010/main" val="304825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Kristen ITC" pitchFamily="66" charset="0"/>
                <a:cs typeface="Iskoola Pota" pitchFamily="34" charset="0"/>
              </a:rPr>
              <a:t>Right click on the picture above, and choose “Change Picture.”  Find your favorite picture and insert it on this slide!  You can add additional pictures to this slide if you’d like.  If you want to make the pictures larger, just drag the corner of the picture.  </a:t>
            </a:r>
          </a:p>
          <a:p>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4</a:t>
            </a:fld>
            <a:endParaRPr lang="en-US" dirty="0"/>
          </a:p>
        </p:txBody>
      </p:sp>
    </p:spTree>
    <p:extLst>
      <p:ext uri="{BB962C8B-B14F-4D97-AF65-F5344CB8AC3E}">
        <p14:creationId xmlns:p14="http://schemas.microsoft.com/office/powerpoint/2010/main" val="304825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add slides: Right click on a similar slide and select “copy.”  Then “paste” the slide where you want it.</a:t>
            </a:r>
          </a:p>
          <a:p>
            <a:r>
              <a:rPr lang="en-US" baseline="0" dirty="0"/>
              <a:t>To delete slides: Right click on the slide you do not want and choose “delete slide.”  </a:t>
            </a:r>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6</a:t>
            </a:fld>
            <a:endParaRPr lang="en-US" dirty="0"/>
          </a:p>
        </p:txBody>
      </p:sp>
    </p:spTree>
    <p:extLst>
      <p:ext uri="{BB962C8B-B14F-4D97-AF65-F5344CB8AC3E}">
        <p14:creationId xmlns:p14="http://schemas.microsoft.com/office/powerpoint/2010/main" val="205109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attention grabber to use with your class to get their attention. This will be used often during the first few weeks of school. You can add new attention grabbers throughout the year, but begin the year with one or two EASY and FUN ways to get the attention of the entire class. Add your own or use one of the examples I’ve included.</a:t>
            </a:r>
          </a:p>
        </p:txBody>
      </p:sp>
      <p:sp>
        <p:nvSpPr>
          <p:cNvPr id="4" name="Slide Number Placeholder 3"/>
          <p:cNvSpPr>
            <a:spLocks noGrp="1"/>
          </p:cNvSpPr>
          <p:nvPr>
            <p:ph type="sldNum" sz="quarter" idx="10"/>
          </p:nvPr>
        </p:nvSpPr>
        <p:spPr/>
        <p:txBody>
          <a:bodyPr/>
          <a:lstStyle/>
          <a:p>
            <a:fld id="{DCC047AC-829D-40E4-8695-3A23A04617EA}" type="slidenum">
              <a:rPr lang="en-US" smtClean="0"/>
              <a:t>7</a:t>
            </a:fld>
            <a:endParaRPr lang="en-US" dirty="0"/>
          </a:p>
        </p:txBody>
      </p:sp>
    </p:spTree>
    <p:extLst>
      <p:ext uri="{BB962C8B-B14F-4D97-AF65-F5344CB8AC3E}">
        <p14:creationId xmlns:p14="http://schemas.microsoft.com/office/powerpoint/2010/main" val="356600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Kristen ITC" pitchFamily="66" charset="0"/>
                <a:cs typeface="Iskoola Pota" pitchFamily="34" charset="0"/>
              </a:rPr>
              <a:t>Review how to take care of supplies so they last. (Ex: Top on glue stick, snap the marker caps all the way into place, etc.)</a:t>
            </a:r>
          </a:p>
          <a:p>
            <a:pPr defTabSz="931774">
              <a:defRPr/>
            </a:pPr>
            <a:r>
              <a:rPr lang="en-US" dirty="0">
                <a:latin typeface="Kristen ITC" pitchFamily="66" charset="0"/>
                <a:cs typeface="Iskoola Pota" pitchFamily="34" charset="0"/>
              </a:rPr>
              <a:t>Discuss the differences between community supplies and personal supplies. </a:t>
            </a:r>
          </a:p>
          <a:p>
            <a:pPr defTabSz="931774">
              <a:defRPr/>
            </a:pPr>
            <a:r>
              <a:rPr lang="en-US" dirty="0">
                <a:latin typeface="Kristen ITC" pitchFamily="66" charset="0"/>
                <a:cs typeface="Iskoola Pota" pitchFamily="34" charset="0"/>
              </a:rPr>
              <a:t>Responsibility: I always talk to students about how their parents spend a lot of money on Back to School supplies. I tell students that I also spent some of my own money to buy things for the students to use in the classroom. I want students to understand it is their responsibility to take good care of their supplies so they can be used throughout the school year. We also talk about not being wasteful and too hard on the supplies (pushing down too hard on dry erase markers). </a:t>
            </a:r>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8</a:t>
            </a:fld>
            <a:endParaRPr lang="en-US" dirty="0"/>
          </a:p>
        </p:txBody>
      </p:sp>
    </p:spTree>
    <p:extLst>
      <p:ext uri="{BB962C8B-B14F-4D97-AF65-F5344CB8AC3E}">
        <p14:creationId xmlns:p14="http://schemas.microsoft.com/office/powerpoint/2010/main" val="942090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Kristen ITC" pitchFamily="66" charset="0"/>
                <a:cs typeface="Iskoola Pota" pitchFamily="34" charset="0"/>
              </a:rPr>
              <a:t>Make sure students know where to put their personal belongings when they enter the classroom. How should backpacks be hung? Where do lunch boxes go? Do jackets/sweaters stay in backpacks or can they hang on chairs or tie around the waist? Are personal belongings (toys, jewelry, special items) allowed at school?</a:t>
            </a:r>
            <a:endParaRPr lang="en-US" dirty="0"/>
          </a:p>
        </p:txBody>
      </p:sp>
      <p:sp>
        <p:nvSpPr>
          <p:cNvPr id="4" name="Slide Number Placeholder 3"/>
          <p:cNvSpPr>
            <a:spLocks noGrp="1"/>
          </p:cNvSpPr>
          <p:nvPr>
            <p:ph type="sldNum" sz="quarter" idx="10"/>
          </p:nvPr>
        </p:nvSpPr>
        <p:spPr/>
        <p:txBody>
          <a:bodyPr/>
          <a:lstStyle/>
          <a:p>
            <a:fld id="{DCC047AC-829D-40E4-8695-3A23A04617EA}" type="slidenum">
              <a:rPr lang="en-US" smtClean="0"/>
              <a:t>9</a:t>
            </a:fld>
            <a:endParaRPr lang="en-US" dirty="0"/>
          </a:p>
        </p:txBody>
      </p:sp>
    </p:spTree>
    <p:extLst>
      <p:ext uri="{BB962C8B-B14F-4D97-AF65-F5344CB8AC3E}">
        <p14:creationId xmlns:p14="http://schemas.microsoft.com/office/powerpoint/2010/main" val="323039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ysClr val="windowText" lastClr="000000"/>
              </a:solidFill>
            </a:endParaRPr>
          </a:p>
        </p:txBody>
      </p:sp>
      <p:sp>
        <p:nvSpPr>
          <p:cNvPr id="4" name="Slide Number Placeholder 3"/>
          <p:cNvSpPr>
            <a:spLocks noGrp="1"/>
          </p:cNvSpPr>
          <p:nvPr>
            <p:ph type="sldNum" sz="quarter" idx="10"/>
          </p:nvPr>
        </p:nvSpPr>
        <p:spPr/>
        <p:txBody>
          <a:bodyPr/>
          <a:lstStyle/>
          <a:p>
            <a:fld id="{DCC047AC-829D-40E4-8695-3A23A04617EA}" type="slidenum">
              <a:rPr lang="en-US" smtClean="0"/>
              <a:t>10</a:t>
            </a:fld>
            <a:endParaRPr lang="en-US"/>
          </a:p>
        </p:txBody>
      </p:sp>
    </p:spTree>
    <p:extLst>
      <p:ext uri="{BB962C8B-B14F-4D97-AF65-F5344CB8AC3E}">
        <p14:creationId xmlns:p14="http://schemas.microsoft.com/office/powerpoint/2010/main" val="110281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8DB9AB-5E37-4305-9EC7-86C6E5383385}"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3BB55-1997-48F1-81D4-8331F9C3AEB2}" type="slidenum">
              <a:rPr lang="en-US" smtClean="0"/>
              <a:t>‹#›</a:t>
            </a:fld>
            <a:endParaRPr lang="en-US"/>
          </a:p>
        </p:txBody>
      </p:sp>
    </p:spTree>
    <p:extLst>
      <p:ext uri="{BB962C8B-B14F-4D97-AF65-F5344CB8AC3E}">
        <p14:creationId xmlns:p14="http://schemas.microsoft.com/office/powerpoint/2010/main" val="329728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DB9AB-5E37-4305-9EC7-86C6E5383385}"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3BB55-1997-48F1-81D4-8331F9C3AEB2}" type="slidenum">
              <a:rPr lang="en-US" smtClean="0"/>
              <a:t>‹#›</a:t>
            </a:fld>
            <a:endParaRPr lang="en-US"/>
          </a:p>
        </p:txBody>
      </p:sp>
    </p:spTree>
    <p:extLst>
      <p:ext uri="{BB962C8B-B14F-4D97-AF65-F5344CB8AC3E}">
        <p14:creationId xmlns:p14="http://schemas.microsoft.com/office/powerpoint/2010/main" val="206305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DB9AB-5E37-4305-9EC7-86C6E5383385}"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3BB55-1997-48F1-81D4-8331F9C3AEB2}" type="slidenum">
              <a:rPr lang="en-US" smtClean="0"/>
              <a:t>‹#›</a:t>
            </a:fld>
            <a:endParaRPr lang="en-US"/>
          </a:p>
        </p:txBody>
      </p:sp>
    </p:spTree>
    <p:extLst>
      <p:ext uri="{BB962C8B-B14F-4D97-AF65-F5344CB8AC3E}">
        <p14:creationId xmlns:p14="http://schemas.microsoft.com/office/powerpoint/2010/main" val="133604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DB9AB-5E37-4305-9EC7-86C6E5383385}"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3BB55-1997-48F1-81D4-8331F9C3AEB2}" type="slidenum">
              <a:rPr lang="en-US" smtClean="0"/>
              <a:t>‹#›</a:t>
            </a:fld>
            <a:endParaRPr lang="en-US"/>
          </a:p>
        </p:txBody>
      </p:sp>
    </p:spTree>
    <p:extLst>
      <p:ext uri="{BB962C8B-B14F-4D97-AF65-F5344CB8AC3E}">
        <p14:creationId xmlns:p14="http://schemas.microsoft.com/office/powerpoint/2010/main" val="262004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DB9AB-5E37-4305-9EC7-86C6E5383385}"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3BB55-1997-48F1-81D4-8331F9C3AEB2}" type="slidenum">
              <a:rPr lang="en-US" smtClean="0"/>
              <a:t>‹#›</a:t>
            </a:fld>
            <a:endParaRPr lang="en-US"/>
          </a:p>
        </p:txBody>
      </p:sp>
    </p:spTree>
    <p:extLst>
      <p:ext uri="{BB962C8B-B14F-4D97-AF65-F5344CB8AC3E}">
        <p14:creationId xmlns:p14="http://schemas.microsoft.com/office/powerpoint/2010/main" val="1025187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8DB9AB-5E37-4305-9EC7-86C6E5383385}"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3BB55-1997-48F1-81D4-8331F9C3AEB2}" type="slidenum">
              <a:rPr lang="en-US" smtClean="0"/>
              <a:t>‹#›</a:t>
            </a:fld>
            <a:endParaRPr lang="en-US"/>
          </a:p>
        </p:txBody>
      </p:sp>
    </p:spTree>
    <p:extLst>
      <p:ext uri="{BB962C8B-B14F-4D97-AF65-F5344CB8AC3E}">
        <p14:creationId xmlns:p14="http://schemas.microsoft.com/office/powerpoint/2010/main" val="362334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8DB9AB-5E37-4305-9EC7-86C6E5383385}" type="datetimeFigureOut">
              <a:rPr lang="en-US" smtClean="0"/>
              <a:t>9/2/2019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3BB55-1997-48F1-81D4-8331F9C3AEB2}" type="slidenum">
              <a:rPr lang="en-US" smtClean="0"/>
              <a:t>‹#›</a:t>
            </a:fld>
            <a:endParaRPr lang="en-US"/>
          </a:p>
        </p:txBody>
      </p:sp>
    </p:spTree>
    <p:extLst>
      <p:ext uri="{BB962C8B-B14F-4D97-AF65-F5344CB8AC3E}">
        <p14:creationId xmlns:p14="http://schemas.microsoft.com/office/powerpoint/2010/main" val="120849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8DB9AB-5E37-4305-9EC7-86C6E5383385}" type="datetimeFigureOut">
              <a:rPr lang="en-US" smtClean="0"/>
              <a:t>9/2/2019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3BB55-1997-48F1-81D4-8331F9C3AEB2}" type="slidenum">
              <a:rPr lang="en-US" smtClean="0"/>
              <a:t>‹#›</a:t>
            </a:fld>
            <a:endParaRPr lang="en-US"/>
          </a:p>
        </p:txBody>
      </p:sp>
    </p:spTree>
    <p:extLst>
      <p:ext uri="{BB962C8B-B14F-4D97-AF65-F5344CB8AC3E}">
        <p14:creationId xmlns:p14="http://schemas.microsoft.com/office/powerpoint/2010/main" val="250014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DB9AB-5E37-4305-9EC7-86C6E5383385}" type="datetimeFigureOut">
              <a:rPr lang="en-US" smtClean="0"/>
              <a:t>9/2/2019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3BB55-1997-48F1-81D4-8331F9C3AEB2}" type="slidenum">
              <a:rPr lang="en-US" smtClean="0"/>
              <a:t>‹#›</a:t>
            </a:fld>
            <a:endParaRPr lang="en-US"/>
          </a:p>
        </p:txBody>
      </p:sp>
    </p:spTree>
    <p:extLst>
      <p:ext uri="{BB962C8B-B14F-4D97-AF65-F5344CB8AC3E}">
        <p14:creationId xmlns:p14="http://schemas.microsoft.com/office/powerpoint/2010/main" val="207697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8DB9AB-5E37-4305-9EC7-86C6E5383385}"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3BB55-1997-48F1-81D4-8331F9C3AEB2}" type="slidenum">
              <a:rPr lang="en-US" smtClean="0"/>
              <a:t>‹#›</a:t>
            </a:fld>
            <a:endParaRPr lang="en-US"/>
          </a:p>
        </p:txBody>
      </p:sp>
    </p:spTree>
    <p:extLst>
      <p:ext uri="{BB962C8B-B14F-4D97-AF65-F5344CB8AC3E}">
        <p14:creationId xmlns:p14="http://schemas.microsoft.com/office/powerpoint/2010/main" val="239405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8DB9AB-5E37-4305-9EC7-86C6E5383385}"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3BB55-1997-48F1-81D4-8331F9C3AEB2}" type="slidenum">
              <a:rPr lang="en-US" smtClean="0"/>
              <a:t>‹#›</a:t>
            </a:fld>
            <a:endParaRPr lang="en-US"/>
          </a:p>
        </p:txBody>
      </p:sp>
    </p:spTree>
    <p:extLst>
      <p:ext uri="{BB962C8B-B14F-4D97-AF65-F5344CB8AC3E}">
        <p14:creationId xmlns:p14="http://schemas.microsoft.com/office/powerpoint/2010/main" val="91732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2C8DB9AB-5E37-4305-9EC7-86C6E5383385}" type="datetimeFigureOut">
              <a:rPr lang="en-US" smtClean="0"/>
              <a:t>9/2/2019</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EC83BB55-1997-48F1-81D4-8331F9C3AEB2}" type="slidenum">
              <a:rPr lang="en-US" smtClean="0"/>
              <a:t>‹#›</a:t>
            </a:fld>
            <a:endParaRPr lang="en-US"/>
          </a:p>
        </p:txBody>
      </p:sp>
    </p:spTree>
    <p:extLst>
      <p:ext uri="{BB962C8B-B14F-4D97-AF65-F5344CB8AC3E}">
        <p14:creationId xmlns:p14="http://schemas.microsoft.com/office/powerpoint/2010/main" val="1898121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hyperlink" Target="mailto:TheHappyTeacherTPT@gmail.com" TargetMode="Externa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7000"/>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0" y="3352800"/>
            <a:ext cx="10058400" cy="4365582"/>
          </a:xfrm>
          <a:prstGeom prst="rect">
            <a:avLst/>
          </a:prstGeom>
          <a:noFill/>
        </p:spPr>
        <p:txBody>
          <a:bodyPr wrap="square" lIns="101882" tIns="50941" rIns="101882" bIns="50941" rtlCol="0">
            <a:spAutoFit/>
          </a:bodyPr>
          <a:lstStyle/>
          <a:p>
            <a:pPr algn="ctr"/>
            <a:r>
              <a:rPr lang="en-US" sz="9600" spc="600" dirty="0">
                <a:latin typeface="KG Second Chances Sketch"/>
                <a:cs typeface="KG Second Chances Sketch"/>
              </a:rPr>
              <a:t>Routines</a:t>
            </a:r>
            <a:r>
              <a:rPr lang="en-US" sz="11500" spc="600" dirty="0">
                <a:latin typeface="KG Blank Space Sketch"/>
                <a:cs typeface="KG Blank Space Sketch"/>
              </a:rPr>
              <a:t> </a:t>
            </a:r>
          </a:p>
          <a:p>
            <a:pPr algn="ctr"/>
            <a:r>
              <a:rPr lang="en-US" sz="6600" spc="600" dirty="0">
                <a:latin typeface="KG Corner of the Sky"/>
                <a:cs typeface="KG Corner of the Sky"/>
              </a:rPr>
              <a:t>- and -</a:t>
            </a:r>
          </a:p>
          <a:p>
            <a:pPr algn="ctr"/>
            <a:r>
              <a:rPr lang="en-US" sz="9600" spc="600" dirty="0">
                <a:latin typeface="KG Second Chances Sketch"/>
                <a:cs typeface="KG Second Chances Sketch"/>
              </a:rPr>
              <a:t>Procedures</a:t>
            </a:r>
          </a:p>
        </p:txBody>
      </p:sp>
      <p:pic>
        <p:nvPicPr>
          <p:cNvPr id="3" name="Picture 2" descr="Dollarphotoclub_7682692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4404"/>
            <a:ext cx="10058400" cy="3050796"/>
          </a:xfrm>
          <a:prstGeom prst="rect">
            <a:avLst/>
          </a:prstGeom>
        </p:spPr>
      </p:pic>
    </p:spTree>
    <p:extLst>
      <p:ext uri="{BB962C8B-B14F-4D97-AF65-F5344CB8AC3E}">
        <p14:creationId xmlns:p14="http://schemas.microsoft.com/office/powerpoint/2010/main" val="56091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8686800" cy="7735736"/>
          </a:xfrm>
          <a:prstGeom prst="rect">
            <a:avLst/>
          </a:prstGeom>
          <a:noFill/>
        </p:spPr>
        <p:txBody>
          <a:bodyPr wrap="square" lIns="101882" tIns="50941" rIns="101882" bIns="50941" rtlCol="0">
            <a:spAutoFit/>
          </a:bodyPr>
          <a:lstStyle/>
          <a:p>
            <a:pPr algn="ctr"/>
            <a:r>
              <a:rPr lang="en-US" sz="7200" dirty="0">
                <a:latin typeface="KG Second Chances Sketch"/>
                <a:cs typeface="KG Second Chances Sketch"/>
              </a:rPr>
              <a:t>Pencil </a:t>
            </a:r>
            <a:r>
              <a:rPr lang="en-US" sz="7200" dirty="0" smtClean="0">
                <a:latin typeface="KG Second Chances Sketch"/>
                <a:cs typeface="KG Second Chances Sketch"/>
              </a:rPr>
              <a:t>Sharpening</a:t>
            </a:r>
          </a:p>
          <a:p>
            <a:pPr algn="ctr"/>
            <a:endParaRPr lang="en-US" sz="7200" dirty="0">
              <a:latin typeface="KG Second Chances Sketch"/>
              <a:cs typeface="KG Second Chances Sketch"/>
            </a:endParaRPr>
          </a:p>
          <a:p>
            <a:pPr algn="ctr"/>
            <a:endParaRPr lang="en-US" sz="2800" dirty="0" smtClean="0">
              <a:latin typeface="KG Second Chances Sketch"/>
              <a:cs typeface="KG Second Chances Sketch"/>
            </a:endParaRPr>
          </a:p>
          <a:p>
            <a:endParaRPr lang="en-US" sz="2800" dirty="0">
              <a:latin typeface="KG Second Chances Sketch"/>
              <a:cs typeface="KG Second Chances Sketch"/>
            </a:endParaRPr>
          </a:p>
          <a:p>
            <a:pPr algn="ctr"/>
            <a:endParaRPr lang="en-US" sz="2800" dirty="0" smtClean="0">
              <a:latin typeface="KG Second Chances Sketch"/>
              <a:cs typeface="KG Second Chances Sketch"/>
            </a:endParaRPr>
          </a:p>
          <a:p>
            <a:pPr algn="ctr"/>
            <a:endParaRPr lang="en-US" sz="2800" dirty="0" smtClean="0">
              <a:latin typeface="KG Second Chances Sketch"/>
              <a:cs typeface="KG Second Chances Sketch"/>
            </a:endParaRPr>
          </a:p>
          <a:p>
            <a:r>
              <a:rPr lang="en-US" sz="2800" dirty="0" smtClean="0">
                <a:latin typeface="KG Second Chances Sketch"/>
                <a:cs typeface="KG Second Chances Sketch"/>
              </a:rPr>
              <a:t>Have 2 sharpened pencils each morning.</a:t>
            </a:r>
          </a:p>
          <a:p>
            <a:r>
              <a:rPr lang="en-US" sz="2800" dirty="0" smtClean="0">
                <a:latin typeface="KG Second Chances Sketch"/>
                <a:cs typeface="KG Second Chances Sketch"/>
              </a:rPr>
              <a:t>If a pencil breaks put it in the “dull” jar and get a new pencil from the “sharp” jar. You can only sharpen pencils when the “Later </a:t>
            </a:r>
            <a:r>
              <a:rPr lang="en-US" sz="2800" dirty="0" err="1" smtClean="0">
                <a:latin typeface="KG Second Chances Sketch"/>
                <a:cs typeface="KG Second Chances Sketch"/>
              </a:rPr>
              <a:t>Gater</a:t>
            </a:r>
            <a:r>
              <a:rPr lang="en-US" sz="2800" dirty="0" smtClean="0">
                <a:latin typeface="KG Second Chances Sketch"/>
                <a:cs typeface="KG Second Chances Sketch"/>
              </a:rPr>
              <a:t>” sign is up.</a:t>
            </a:r>
          </a:p>
          <a:p>
            <a:r>
              <a:rPr lang="en-US" sz="2800" dirty="0" smtClean="0">
                <a:latin typeface="KG Second Chances Sketch"/>
                <a:cs typeface="KG Second Chances Sketch"/>
              </a:rPr>
              <a:t>Always keep a sharpened pencil in your holder that is on your desk.</a:t>
            </a:r>
            <a:endParaRPr lang="en-US" sz="2800" dirty="0">
              <a:latin typeface="KG Second Chances Sketch"/>
              <a:cs typeface="KG Second Chances Sketch"/>
            </a:endParaRPr>
          </a:p>
          <a:p>
            <a:endParaRPr lang="en-US" sz="7200" dirty="0">
              <a:latin typeface="KG Second Chances Sketch"/>
              <a:cs typeface="KG Second Chances Sketch"/>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663" y="1371600"/>
            <a:ext cx="2460345" cy="2443942"/>
          </a:xfrm>
          <a:prstGeom prst="rect">
            <a:avLst/>
          </a:prstGeom>
          <a:ln w="63500">
            <a:solidFill>
              <a:srgbClr val="00B0F0"/>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1981200"/>
            <a:ext cx="2589806" cy="1897405"/>
          </a:xfrm>
          <a:prstGeom prst="rect">
            <a:avLst/>
          </a:prstGeom>
          <a:ln w="63500">
            <a:solidFill>
              <a:srgbClr val="00B0F0"/>
            </a:solidFill>
          </a:ln>
        </p:spPr>
      </p:pic>
    </p:spTree>
    <p:extLst>
      <p:ext uri="{BB962C8B-B14F-4D97-AF65-F5344CB8AC3E}">
        <p14:creationId xmlns:p14="http://schemas.microsoft.com/office/powerpoint/2010/main" val="2570417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228600"/>
            <a:ext cx="8686800" cy="1118540"/>
          </a:xfrm>
          <a:prstGeom prst="rect">
            <a:avLst/>
          </a:prstGeom>
          <a:noFill/>
        </p:spPr>
        <p:txBody>
          <a:bodyPr wrap="square" lIns="101882" tIns="50941" rIns="101882" bIns="50941" rtlCol="0">
            <a:spAutoFit/>
          </a:bodyPr>
          <a:lstStyle/>
          <a:p>
            <a:pPr algn="ctr"/>
            <a:r>
              <a:rPr lang="en-US" sz="6600" dirty="0" smtClean="0">
                <a:latin typeface="KG Second Chances Sketch"/>
                <a:cs typeface="KG Second Chances Sketch"/>
              </a:rPr>
              <a:t>End of Day </a:t>
            </a:r>
            <a:r>
              <a:rPr lang="en-US" sz="6600" dirty="0">
                <a:latin typeface="KG Second Chances Sketch"/>
                <a:cs typeface="KG Second Chances Sketch"/>
              </a:rPr>
              <a:t>P</a:t>
            </a:r>
            <a:r>
              <a:rPr lang="en-US" sz="6600" dirty="0" smtClean="0">
                <a:latin typeface="KG Second Chances Sketch"/>
                <a:cs typeface="KG Second Chances Sketch"/>
              </a:rPr>
              <a:t>rocedure</a:t>
            </a:r>
            <a:endParaRPr lang="en-US" sz="6600" dirty="0">
              <a:latin typeface="KG Second Chances Sketch"/>
              <a:cs typeface="KG Second Chances Sketch"/>
            </a:endParaRPr>
          </a:p>
        </p:txBody>
      </p:sp>
      <p:sp>
        <p:nvSpPr>
          <p:cNvPr id="11" name="TextBox 10"/>
          <p:cNvSpPr txBox="1"/>
          <p:nvPr/>
        </p:nvSpPr>
        <p:spPr>
          <a:xfrm>
            <a:off x="76200" y="3429000"/>
            <a:ext cx="10363200" cy="5144485"/>
          </a:xfrm>
          <a:prstGeom prst="rect">
            <a:avLst/>
          </a:prstGeom>
          <a:noFill/>
        </p:spPr>
        <p:txBody>
          <a:bodyPr wrap="square" rtlCol="0">
            <a:spAutoFit/>
          </a:bodyPr>
          <a:lstStyle/>
          <a:p>
            <a:pPr>
              <a:lnSpc>
                <a:spcPct val="114000"/>
              </a:lnSpc>
            </a:pPr>
            <a:r>
              <a:rPr lang="en-US" sz="2400" dirty="0" smtClean="0">
                <a:latin typeface="KG Corner of the Sky"/>
                <a:cs typeface="KG Corner of the Sky"/>
              </a:rPr>
              <a:t>1.When timer goes off, start cleaning up.</a:t>
            </a:r>
          </a:p>
          <a:p>
            <a:pPr>
              <a:lnSpc>
                <a:spcPct val="114000"/>
              </a:lnSpc>
            </a:pPr>
            <a:r>
              <a:rPr lang="en-US" sz="2400" dirty="0" smtClean="0">
                <a:latin typeface="KG Corner of the Sky"/>
                <a:cs typeface="KG Corner of the Sky"/>
              </a:rPr>
              <a:t>2. Put library books in bin and back on shelf.</a:t>
            </a:r>
          </a:p>
          <a:p>
            <a:pPr>
              <a:lnSpc>
                <a:spcPct val="114000"/>
              </a:lnSpc>
            </a:pPr>
            <a:r>
              <a:rPr lang="en-US" sz="2400" dirty="0" smtClean="0">
                <a:latin typeface="KG Corner of the Sky"/>
                <a:cs typeface="KG Corner of the Sky"/>
              </a:rPr>
              <a:t>3. Pick up floor around your desk.</a:t>
            </a:r>
          </a:p>
          <a:p>
            <a:pPr>
              <a:lnSpc>
                <a:spcPct val="114000"/>
              </a:lnSpc>
            </a:pPr>
            <a:r>
              <a:rPr lang="en-US" sz="2400" dirty="0" smtClean="0">
                <a:latin typeface="KG Corner of the Sky"/>
                <a:cs typeface="KG Corner of the Sky"/>
              </a:rPr>
              <a:t>4. Check binder and make sure homework is in homework folder.</a:t>
            </a:r>
          </a:p>
          <a:p>
            <a:pPr>
              <a:lnSpc>
                <a:spcPct val="114000"/>
              </a:lnSpc>
            </a:pPr>
            <a:r>
              <a:rPr lang="en-US" sz="2400" dirty="0" smtClean="0">
                <a:latin typeface="KG Corner of the Sky"/>
                <a:cs typeface="KG Corner of the Sky"/>
              </a:rPr>
              <a:t>5. Go get  backpack and lunch box if  you brought it.</a:t>
            </a:r>
          </a:p>
          <a:p>
            <a:pPr>
              <a:lnSpc>
                <a:spcPct val="114000"/>
              </a:lnSpc>
            </a:pPr>
            <a:r>
              <a:rPr lang="en-US" sz="2400" dirty="0" smtClean="0">
                <a:latin typeface="KG Corner of the Sky"/>
                <a:cs typeface="KG Corner of the Sky"/>
              </a:rPr>
              <a:t>6. Put binder in backpack and set on ground.</a:t>
            </a:r>
          </a:p>
          <a:p>
            <a:pPr>
              <a:lnSpc>
                <a:spcPct val="114000"/>
              </a:lnSpc>
            </a:pPr>
            <a:r>
              <a:rPr lang="en-US" sz="2400" dirty="0" smtClean="0">
                <a:latin typeface="KG Corner of the Sky"/>
                <a:cs typeface="KG Corner of the Sky"/>
              </a:rPr>
              <a:t>7. Sit quietly at your seat for end of day reflections.</a:t>
            </a:r>
          </a:p>
          <a:p>
            <a:pPr>
              <a:lnSpc>
                <a:spcPct val="114000"/>
              </a:lnSpc>
            </a:pPr>
            <a:r>
              <a:rPr lang="en-US" sz="2400" dirty="0" smtClean="0">
                <a:latin typeface="KG Corner of the Sky"/>
                <a:cs typeface="KG Corner of the Sky"/>
              </a:rPr>
              <a:t>8. When first bell rings, I will dismiss early bus riders.</a:t>
            </a:r>
          </a:p>
          <a:p>
            <a:pPr>
              <a:lnSpc>
                <a:spcPct val="114000"/>
              </a:lnSpc>
            </a:pPr>
            <a:r>
              <a:rPr lang="en-US" sz="2400" dirty="0" smtClean="0">
                <a:latin typeface="KG Corner of the Sky"/>
                <a:cs typeface="KG Corner of the Sky"/>
              </a:rPr>
              <a:t>Next, I will dismiss walkers and pickups.</a:t>
            </a:r>
          </a:p>
          <a:p>
            <a:pPr>
              <a:lnSpc>
                <a:spcPct val="114000"/>
              </a:lnSpc>
            </a:pPr>
            <a:r>
              <a:rPr lang="en-US" sz="2400" dirty="0" smtClean="0">
                <a:latin typeface="KG Corner of the Sky"/>
                <a:cs typeface="KG Corner of the Sky"/>
              </a:rPr>
              <a:t>Finally, I will dismiss late bus riders.</a:t>
            </a:r>
          </a:p>
          <a:p>
            <a:pPr algn="ctr">
              <a:lnSpc>
                <a:spcPct val="114000"/>
              </a:lnSpc>
            </a:pPr>
            <a:endParaRPr lang="en-US" sz="2400" dirty="0" smtClean="0">
              <a:latin typeface="KG Corner of the Sky"/>
              <a:cs typeface="KG Corner of the Sky"/>
            </a:endParaRPr>
          </a:p>
          <a:p>
            <a:pPr algn="ctr">
              <a:lnSpc>
                <a:spcPct val="114000"/>
              </a:lnSpc>
            </a:pPr>
            <a:endParaRPr lang="en-US" sz="2400" dirty="0">
              <a:latin typeface="KG Corner of the Sky"/>
              <a:cs typeface="KG Corner of the Sky"/>
            </a:endParaRPr>
          </a:p>
        </p:txBody>
      </p:sp>
      <p:pic>
        <p:nvPicPr>
          <p:cNvPr id="2" name="Picture 1" descr="File:Iraqi school children stand in line to receive schoo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388034"/>
            <a:ext cx="2747979" cy="1830841"/>
          </a:xfrm>
          <a:prstGeom prst="rect">
            <a:avLst/>
          </a:prstGeom>
        </p:spPr>
      </p:pic>
    </p:spTree>
    <p:extLst>
      <p:ext uri="{BB962C8B-B14F-4D97-AF65-F5344CB8AC3E}">
        <p14:creationId xmlns:p14="http://schemas.microsoft.com/office/powerpoint/2010/main" val="1285102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228600"/>
            <a:ext cx="8686800" cy="1257039"/>
          </a:xfrm>
          <a:prstGeom prst="rect">
            <a:avLst/>
          </a:prstGeom>
          <a:noFill/>
        </p:spPr>
        <p:txBody>
          <a:bodyPr wrap="square" lIns="101882" tIns="50941" rIns="101882" bIns="50941" rtlCol="0">
            <a:spAutoFit/>
          </a:bodyPr>
          <a:lstStyle/>
          <a:p>
            <a:pPr algn="ctr"/>
            <a:r>
              <a:rPr lang="en-US" sz="7500" dirty="0">
                <a:latin typeface="KG Second Chances Sketch"/>
                <a:cs typeface="KG Second Chances Sketch"/>
              </a:rPr>
              <a:t>How to Line Up</a:t>
            </a:r>
          </a:p>
        </p:txBody>
      </p:sp>
      <p:sp>
        <p:nvSpPr>
          <p:cNvPr id="2" name="TextBox 1"/>
          <p:cNvSpPr txBox="1"/>
          <p:nvPr/>
        </p:nvSpPr>
        <p:spPr>
          <a:xfrm>
            <a:off x="533400" y="4876800"/>
            <a:ext cx="9143999" cy="2829236"/>
          </a:xfrm>
          <a:prstGeom prst="rect">
            <a:avLst/>
          </a:prstGeom>
          <a:noFill/>
        </p:spPr>
        <p:txBody>
          <a:bodyPr wrap="square" rtlCol="0">
            <a:spAutoFit/>
          </a:bodyPr>
          <a:lstStyle/>
          <a:p>
            <a:pPr algn="ctr">
              <a:lnSpc>
                <a:spcPct val="114000"/>
              </a:lnSpc>
            </a:pPr>
            <a:r>
              <a:rPr lang="en-US" sz="2600" spc="300" dirty="0" smtClean="0">
                <a:latin typeface="KG Corner of the Sky"/>
                <a:cs typeface="KG Corner of the Sky"/>
              </a:rPr>
              <a:t>Walk, don’t run to the door.</a:t>
            </a:r>
          </a:p>
          <a:p>
            <a:pPr algn="ctr">
              <a:lnSpc>
                <a:spcPct val="114000"/>
              </a:lnSpc>
            </a:pPr>
            <a:r>
              <a:rPr lang="en-US" sz="2600" spc="300" dirty="0" smtClean="0">
                <a:latin typeface="KG Corner of the Sky"/>
                <a:cs typeface="KG Corner of the Sky"/>
              </a:rPr>
              <a:t>Line leader will lead us.</a:t>
            </a:r>
          </a:p>
          <a:p>
            <a:pPr algn="ctr">
              <a:lnSpc>
                <a:spcPct val="114000"/>
              </a:lnSpc>
            </a:pPr>
            <a:r>
              <a:rPr lang="en-US" sz="2600" spc="300" dirty="0" smtClean="0">
                <a:latin typeface="KG Corner of the Sky"/>
                <a:cs typeface="KG Corner of the Sky"/>
              </a:rPr>
              <a:t>Hands behind back or at your side.</a:t>
            </a:r>
            <a:endParaRPr lang="en-US" sz="2600" spc="300" dirty="0">
              <a:latin typeface="KG Corner of the Sky"/>
              <a:cs typeface="KG Corner of the Sky"/>
            </a:endParaRPr>
          </a:p>
          <a:p>
            <a:pPr algn="ctr">
              <a:lnSpc>
                <a:spcPct val="114000"/>
              </a:lnSpc>
            </a:pPr>
            <a:r>
              <a:rPr lang="en-US" sz="2600" spc="300" dirty="0" smtClean="0">
                <a:latin typeface="KG Corner of the Sky"/>
                <a:cs typeface="KG Corner of the Sky"/>
              </a:rPr>
              <a:t>Level 0</a:t>
            </a:r>
          </a:p>
          <a:p>
            <a:pPr algn="ctr">
              <a:lnSpc>
                <a:spcPct val="114000"/>
              </a:lnSpc>
            </a:pPr>
            <a:r>
              <a:rPr lang="en-US" sz="2600" spc="300" dirty="0" smtClean="0">
                <a:latin typeface="KG Corner of the Sky"/>
                <a:cs typeface="KG Corner of the Sky"/>
              </a:rPr>
              <a:t>Walk single line out the door and to our destination.</a:t>
            </a:r>
            <a:endParaRPr lang="en-US" sz="2600" spc="300" dirty="0">
              <a:latin typeface="KG Corner of the Sky"/>
              <a:cs typeface="KG Corner of the Sky"/>
            </a:endParaRPr>
          </a:p>
        </p:txBody>
      </p:sp>
      <p:pic>
        <p:nvPicPr>
          <p:cNvPr id="4" name="Picture 3" descr="You’ve Just Been Drafted… | Wayfaring Pa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311276"/>
            <a:ext cx="6469380" cy="2914222"/>
          </a:xfrm>
          <a:prstGeom prst="rect">
            <a:avLst/>
          </a:prstGeom>
        </p:spPr>
      </p:pic>
    </p:spTree>
    <p:extLst>
      <p:ext uri="{BB962C8B-B14F-4D97-AF65-F5344CB8AC3E}">
        <p14:creationId xmlns:p14="http://schemas.microsoft.com/office/powerpoint/2010/main" val="1812372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228600"/>
            <a:ext cx="9144000" cy="1210873"/>
          </a:xfrm>
          <a:prstGeom prst="rect">
            <a:avLst/>
          </a:prstGeom>
          <a:noFill/>
        </p:spPr>
        <p:txBody>
          <a:bodyPr wrap="square" lIns="101882" tIns="50941" rIns="101882" bIns="50941" rtlCol="0">
            <a:spAutoFit/>
          </a:bodyPr>
          <a:lstStyle/>
          <a:p>
            <a:pPr algn="ctr"/>
            <a:r>
              <a:rPr lang="en-US" sz="7200" dirty="0">
                <a:latin typeface="KG Second Chances Sketch"/>
                <a:cs typeface="KG Second Chances Sketch"/>
              </a:rPr>
              <a:t>Hallway Behavior</a:t>
            </a:r>
          </a:p>
        </p:txBody>
      </p:sp>
      <p:sp>
        <p:nvSpPr>
          <p:cNvPr id="11" name="TextBox 10"/>
          <p:cNvSpPr txBox="1"/>
          <p:nvPr/>
        </p:nvSpPr>
        <p:spPr>
          <a:xfrm>
            <a:off x="609600" y="5978987"/>
            <a:ext cx="8763000" cy="413831"/>
          </a:xfrm>
          <a:prstGeom prst="rect">
            <a:avLst/>
          </a:prstGeom>
          <a:noFill/>
        </p:spPr>
        <p:txBody>
          <a:bodyPr wrap="square" rtlCol="0">
            <a:spAutoFit/>
          </a:bodyPr>
          <a:lstStyle/>
          <a:p>
            <a:pPr algn="ctr">
              <a:lnSpc>
                <a:spcPct val="114000"/>
              </a:lnSpc>
            </a:pPr>
            <a:r>
              <a:rPr lang="en-US" dirty="0" smtClean="0">
                <a:latin typeface="KG Corner of the Sky"/>
                <a:cs typeface="KG Corner of the Sky"/>
              </a:rPr>
              <a:t>Look at the Picture. Tell me what these students are doing wrong.</a:t>
            </a:r>
            <a:endParaRPr lang="en-US" dirty="0">
              <a:latin typeface="KG Corner of the Sky"/>
              <a:cs typeface="KG Corner of the Sky"/>
            </a:endParaRPr>
          </a:p>
        </p:txBody>
      </p:sp>
      <p:pic>
        <p:nvPicPr>
          <p:cNvPr id="2" name="Picture 1" descr="Dollarphotoclub_68679340.jpg"/>
          <p:cNvPicPr>
            <a:picLocks noChangeAspect="1"/>
          </p:cNvPicPr>
          <p:nvPr/>
        </p:nvPicPr>
        <p:blipFill rotWithShape="1">
          <a:blip r:embed="rId3" cstate="print">
            <a:extLst>
              <a:ext uri="{28A0092B-C50C-407E-A947-70E740481C1C}">
                <a14:useLocalDpi xmlns:a14="http://schemas.microsoft.com/office/drawing/2010/main" val="0"/>
              </a:ext>
            </a:extLst>
          </a:blip>
          <a:srcRect t="22816"/>
          <a:stretch/>
        </p:blipFill>
        <p:spPr>
          <a:xfrm>
            <a:off x="914400" y="1600200"/>
            <a:ext cx="8305800" cy="4273858"/>
          </a:xfrm>
          <a:prstGeom prst="rect">
            <a:avLst/>
          </a:prstGeom>
        </p:spPr>
      </p:pic>
    </p:spTree>
    <p:extLst>
      <p:ext uri="{BB962C8B-B14F-4D97-AF65-F5344CB8AC3E}">
        <p14:creationId xmlns:p14="http://schemas.microsoft.com/office/powerpoint/2010/main" val="364374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28600"/>
            <a:ext cx="9753600" cy="1210873"/>
          </a:xfrm>
          <a:prstGeom prst="rect">
            <a:avLst/>
          </a:prstGeom>
          <a:noFill/>
        </p:spPr>
        <p:txBody>
          <a:bodyPr wrap="square" lIns="101882" tIns="50941" rIns="101882" bIns="50941" rtlCol="0">
            <a:spAutoFit/>
          </a:bodyPr>
          <a:lstStyle/>
          <a:p>
            <a:pPr algn="ctr"/>
            <a:r>
              <a:rPr lang="en-US" sz="7200" dirty="0">
                <a:latin typeface="KG Second Chances Sketch"/>
                <a:cs typeface="KG Second Chances Sketch"/>
              </a:rPr>
              <a:t>Cafeteria Behavio</a:t>
            </a:r>
            <a:r>
              <a:rPr lang="en-US" sz="6600" dirty="0">
                <a:latin typeface="KG Second Chances Sketch"/>
                <a:cs typeface="KG Second Chances Sketch"/>
              </a:rPr>
              <a:t>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198" y="1371601"/>
            <a:ext cx="5867802" cy="3124200"/>
          </a:xfrm>
          <a:prstGeom prst="rect">
            <a:avLst/>
          </a:prstGeom>
        </p:spPr>
      </p:pic>
      <p:sp>
        <p:nvSpPr>
          <p:cNvPr id="11" name="TextBox 10"/>
          <p:cNvSpPr txBox="1"/>
          <p:nvPr/>
        </p:nvSpPr>
        <p:spPr>
          <a:xfrm>
            <a:off x="533400" y="4114800"/>
            <a:ext cx="8915400" cy="4967514"/>
          </a:xfrm>
          <a:prstGeom prst="rect">
            <a:avLst/>
          </a:prstGeom>
          <a:noFill/>
        </p:spPr>
        <p:txBody>
          <a:bodyPr wrap="square" rtlCol="0">
            <a:spAutoFit/>
          </a:bodyPr>
          <a:lstStyle/>
          <a:p>
            <a:pPr algn="ctr">
              <a:lnSpc>
                <a:spcPct val="120000"/>
              </a:lnSpc>
            </a:pPr>
            <a:endParaRPr lang="en-US" sz="2400" dirty="0" smtClean="0">
              <a:latin typeface="KG Corner of the Sky"/>
              <a:cs typeface="KG Corner of the Sky"/>
            </a:endParaRPr>
          </a:p>
          <a:p>
            <a:pPr algn="ctr">
              <a:lnSpc>
                <a:spcPct val="120000"/>
              </a:lnSpc>
            </a:pPr>
            <a:r>
              <a:rPr lang="en-US" sz="2400" dirty="0" smtClean="0">
                <a:latin typeface="KG Corner of the Sky"/>
                <a:cs typeface="KG Corner of the Sky"/>
              </a:rPr>
              <a:t>Stand in single file line, waiting to get food, should be at level 1.</a:t>
            </a:r>
          </a:p>
          <a:p>
            <a:pPr algn="ctr">
              <a:lnSpc>
                <a:spcPct val="120000"/>
              </a:lnSpc>
            </a:pPr>
            <a:r>
              <a:rPr lang="en-US" sz="2400" dirty="0" smtClean="0">
                <a:latin typeface="KG Corner of the Sky"/>
                <a:cs typeface="KG Corner of the Sky"/>
              </a:rPr>
              <a:t>Go in, get a tray, or take your lunchbox to a seat.</a:t>
            </a:r>
          </a:p>
          <a:p>
            <a:pPr algn="ctr">
              <a:lnSpc>
                <a:spcPct val="120000"/>
              </a:lnSpc>
            </a:pPr>
            <a:r>
              <a:rPr lang="en-US" sz="2400" dirty="0" smtClean="0">
                <a:latin typeface="KG Corner of the Sky"/>
                <a:cs typeface="KG Corner of the Sky"/>
              </a:rPr>
              <a:t>No saving seats.</a:t>
            </a:r>
          </a:p>
          <a:p>
            <a:pPr algn="ctr">
              <a:lnSpc>
                <a:spcPct val="120000"/>
              </a:lnSpc>
            </a:pPr>
            <a:r>
              <a:rPr lang="en-US" sz="2400" dirty="0" smtClean="0">
                <a:latin typeface="KG Corner of the Sky"/>
                <a:cs typeface="KG Corner of the Sky"/>
              </a:rPr>
              <a:t>Be respectful, as you would with your parents at a restaurant.</a:t>
            </a:r>
          </a:p>
          <a:p>
            <a:pPr algn="ctr">
              <a:lnSpc>
                <a:spcPct val="120000"/>
              </a:lnSpc>
            </a:pPr>
            <a:r>
              <a:rPr lang="en-US" sz="2400" dirty="0" smtClean="0">
                <a:latin typeface="KG Corner of the Sky"/>
                <a:cs typeface="KG Corner of the Sky"/>
              </a:rPr>
              <a:t>No sharing food.</a:t>
            </a:r>
          </a:p>
          <a:p>
            <a:pPr algn="ctr">
              <a:lnSpc>
                <a:spcPct val="120000"/>
              </a:lnSpc>
            </a:pPr>
            <a:r>
              <a:rPr lang="en-US" sz="2400" dirty="0" smtClean="0">
                <a:latin typeface="KG Corner of the Sky"/>
                <a:cs typeface="KG Corner of the Sky"/>
              </a:rPr>
              <a:t>If you drop something on the floor, pick it up.</a:t>
            </a:r>
          </a:p>
          <a:p>
            <a:pPr algn="ctr">
              <a:lnSpc>
                <a:spcPct val="120000"/>
              </a:lnSpc>
            </a:pPr>
            <a:r>
              <a:rPr lang="en-US" sz="2400" dirty="0" smtClean="0">
                <a:latin typeface="KG Corner of the Sky"/>
                <a:cs typeface="KG Corner of the Sky"/>
              </a:rPr>
              <a:t>Raise your hand if you need something.</a:t>
            </a:r>
          </a:p>
          <a:p>
            <a:pPr algn="ctr">
              <a:lnSpc>
                <a:spcPct val="120000"/>
              </a:lnSpc>
            </a:pPr>
            <a:endParaRPr lang="en-US" sz="2400" dirty="0" smtClean="0">
              <a:latin typeface="KG Corner of the Sky"/>
              <a:cs typeface="KG Corner of the Sky"/>
            </a:endParaRPr>
          </a:p>
          <a:p>
            <a:pPr algn="ctr">
              <a:lnSpc>
                <a:spcPct val="120000"/>
              </a:lnSpc>
            </a:pPr>
            <a:endParaRPr lang="en-US" sz="2400" dirty="0" smtClean="0">
              <a:latin typeface="KG Corner of the Sky"/>
              <a:cs typeface="KG Corner of the Sky"/>
            </a:endParaRPr>
          </a:p>
          <a:p>
            <a:pPr algn="ctr">
              <a:lnSpc>
                <a:spcPct val="120000"/>
              </a:lnSpc>
            </a:pPr>
            <a:endParaRPr lang="en-US" sz="2400" dirty="0">
              <a:latin typeface="KG Corner of the Sky"/>
              <a:cs typeface="KG Corner of the Sky"/>
            </a:endParaRPr>
          </a:p>
        </p:txBody>
      </p:sp>
    </p:spTree>
    <p:extLst>
      <p:ext uri="{BB962C8B-B14F-4D97-AF65-F5344CB8AC3E}">
        <p14:creationId xmlns:p14="http://schemas.microsoft.com/office/powerpoint/2010/main" val="933832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304800"/>
            <a:ext cx="9220200" cy="1118540"/>
          </a:xfrm>
          <a:prstGeom prst="rect">
            <a:avLst/>
          </a:prstGeom>
          <a:noFill/>
        </p:spPr>
        <p:txBody>
          <a:bodyPr wrap="square" lIns="101882" tIns="50941" rIns="101882" bIns="50941" rtlCol="0">
            <a:spAutoFit/>
          </a:bodyPr>
          <a:lstStyle/>
          <a:p>
            <a:pPr algn="ctr"/>
            <a:r>
              <a:rPr lang="en-US" sz="6600" dirty="0">
                <a:latin typeface="KG Second Chances Sketch"/>
                <a:cs typeface="KG Second Chances Sketch"/>
              </a:rPr>
              <a:t>Restroom Behavior</a:t>
            </a:r>
          </a:p>
        </p:txBody>
      </p:sp>
      <p:sp>
        <p:nvSpPr>
          <p:cNvPr id="11" name="TextBox 10"/>
          <p:cNvSpPr txBox="1"/>
          <p:nvPr/>
        </p:nvSpPr>
        <p:spPr>
          <a:xfrm>
            <a:off x="720213" y="3581400"/>
            <a:ext cx="8763000" cy="4022127"/>
          </a:xfrm>
          <a:prstGeom prst="rect">
            <a:avLst/>
          </a:prstGeom>
          <a:noFill/>
        </p:spPr>
        <p:txBody>
          <a:bodyPr wrap="square" rtlCol="0">
            <a:spAutoFit/>
          </a:bodyPr>
          <a:lstStyle/>
          <a:p>
            <a:pPr algn="ctr">
              <a:lnSpc>
                <a:spcPct val="114000"/>
              </a:lnSpc>
            </a:pPr>
            <a:r>
              <a:rPr lang="en-US" sz="2800" dirty="0" smtClean="0">
                <a:latin typeface="KG Corner of the Sky"/>
                <a:cs typeface="KG Corner of the Sky"/>
              </a:rPr>
              <a:t>Walk in line to the restroom.</a:t>
            </a:r>
          </a:p>
          <a:p>
            <a:pPr algn="ctr">
              <a:lnSpc>
                <a:spcPct val="114000"/>
              </a:lnSpc>
            </a:pPr>
            <a:r>
              <a:rPr lang="en-US" sz="2800" dirty="0" smtClean="0">
                <a:latin typeface="KG Corner of the Sky"/>
                <a:cs typeface="KG Corner of the Sky"/>
              </a:rPr>
              <a:t>If there is an open stall, use it, if not, wait patiently.</a:t>
            </a:r>
          </a:p>
          <a:p>
            <a:pPr algn="ctr">
              <a:lnSpc>
                <a:spcPct val="114000"/>
              </a:lnSpc>
            </a:pPr>
            <a:r>
              <a:rPr lang="en-US" sz="2800" dirty="0" smtClean="0">
                <a:latin typeface="KG Corner of the Sky"/>
                <a:cs typeface="KG Corner of the Sky"/>
              </a:rPr>
              <a:t>Level 1 voice</a:t>
            </a:r>
          </a:p>
          <a:p>
            <a:pPr algn="ctr">
              <a:lnSpc>
                <a:spcPct val="114000"/>
              </a:lnSpc>
            </a:pPr>
            <a:r>
              <a:rPr lang="en-US" sz="2800" dirty="0" smtClean="0">
                <a:latin typeface="KG Corner of the Sky"/>
                <a:cs typeface="KG Corner of the Sky"/>
              </a:rPr>
              <a:t>Wash hands. Use soap. Dry hands with paper towels, Get drink, if you need to.</a:t>
            </a:r>
          </a:p>
          <a:p>
            <a:pPr algn="ctr">
              <a:lnSpc>
                <a:spcPct val="114000"/>
              </a:lnSpc>
            </a:pPr>
            <a:r>
              <a:rPr lang="en-US" sz="2800" dirty="0" smtClean="0">
                <a:latin typeface="KG Corner of the Sky"/>
                <a:cs typeface="KG Corner of the Sky"/>
              </a:rPr>
              <a:t>Be respectful.</a:t>
            </a:r>
          </a:p>
          <a:p>
            <a:pPr algn="ctr">
              <a:lnSpc>
                <a:spcPct val="114000"/>
              </a:lnSpc>
            </a:pPr>
            <a:r>
              <a:rPr lang="en-US" sz="2800" dirty="0" smtClean="0">
                <a:latin typeface="KG Corner of the Sky"/>
                <a:cs typeface="KG Corner of the Sky"/>
              </a:rPr>
              <a:t>Quietly, get in line, hands behind back</a:t>
            </a:r>
            <a:r>
              <a:rPr lang="en-US" sz="2800" dirty="0">
                <a:latin typeface="KG Corner of the Sky"/>
                <a:cs typeface="KG Corner of the Sky"/>
              </a:rPr>
              <a:t> </a:t>
            </a:r>
            <a:r>
              <a:rPr lang="en-US" sz="2800" dirty="0" smtClean="0">
                <a:latin typeface="KG Corner of the Sky"/>
                <a:cs typeface="KG Corner of the Sky"/>
              </a:rPr>
              <a:t>or at your side.</a:t>
            </a:r>
          </a:p>
          <a:p>
            <a:pPr algn="ctr">
              <a:lnSpc>
                <a:spcPct val="114000"/>
              </a:lnSpc>
            </a:pPr>
            <a:r>
              <a:rPr lang="en-US" sz="2800" dirty="0" smtClean="0">
                <a:latin typeface="KG Corner of the Sky"/>
                <a:cs typeface="KG Corner of the Sky"/>
              </a:rPr>
              <a:t>Level 0.</a:t>
            </a:r>
            <a:endParaRPr lang="en-US" sz="2800" dirty="0">
              <a:latin typeface="KG Corner of the Sky"/>
              <a:cs typeface="KG Corner of the Sky"/>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8315" y="1600200"/>
            <a:ext cx="2795085" cy="1862225"/>
          </a:xfrm>
          <a:prstGeom prst="rect">
            <a:avLst/>
          </a:prstGeom>
          <a:ln w="63500">
            <a:solidFill>
              <a:schemeClr val="bg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1524000"/>
            <a:ext cx="2068580" cy="1973771"/>
          </a:xfrm>
          <a:prstGeom prst="rect">
            <a:avLst/>
          </a:prstGeom>
          <a:ln w="63500">
            <a:solidFill>
              <a:schemeClr val="bg1"/>
            </a:solidFill>
          </a:ln>
        </p:spPr>
      </p:pic>
    </p:spTree>
    <p:extLst>
      <p:ext uri="{BB962C8B-B14F-4D97-AF65-F5344CB8AC3E}">
        <p14:creationId xmlns:p14="http://schemas.microsoft.com/office/powerpoint/2010/main" val="285655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76200"/>
            <a:ext cx="8686800" cy="7520292"/>
          </a:xfrm>
          <a:prstGeom prst="rect">
            <a:avLst/>
          </a:prstGeom>
          <a:noFill/>
        </p:spPr>
        <p:txBody>
          <a:bodyPr wrap="square" lIns="101882" tIns="50941" rIns="101882" bIns="50941" rtlCol="0">
            <a:spAutoFit/>
          </a:bodyPr>
          <a:lstStyle/>
          <a:p>
            <a:pPr algn="ctr"/>
            <a:r>
              <a:rPr lang="en-US" sz="11500" dirty="0" smtClean="0">
                <a:latin typeface="KG Second Chances Sketch"/>
                <a:cs typeface="KG Second Chances Sketch"/>
              </a:rPr>
              <a:t>Recess</a:t>
            </a:r>
          </a:p>
          <a:p>
            <a:pPr algn="ctr"/>
            <a:endParaRPr lang="en-US" sz="11500" dirty="0">
              <a:latin typeface="KG Second Chances Sketch"/>
              <a:cs typeface="KG Second Chances Sketch"/>
            </a:endParaRPr>
          </a:p>
          <a:p>
            <a:pPr algn="ctr"/>
            <a:endParaRPr lang="en-US" sz="2800" dirty="0" smtClean="0">
              <a:latin typeface="KG Second Chances Sketch"/>
              <a:cs typeface="KG Second Chances Sketch"/>
            </a:endParaRPr>
          </a:p>
          <a:p>
            <a:pPr algn="ctr"/>
            <a:r>
              <a:rPr lang="en-US" sz="2800" dirty="0" smtClean="0">
                <a:latin typeface="KG Second Chances Sketch"/>
                <a:cs typeface="KG Second Chances Sketch"/>
              </a:rPr>
              <a:t>Before going outside, use the restroom if you need to.</a:t>
            </a:r>
          </a:p>
          <a:p>
            <a:pPr algn="ctr"/>
            <a:r>
              <a:rPr lang="en-US" sz="2800" dirty="0" smtClean="0">
                <a:latin typeface="KG Second Chances Sketch"/>
                <a:cs typeface="KG Second Chances Sketch"/>
              </a:rPr>
              <a:t>Line up single file with hands behind your back or at your side, Level 0.</a:t>
            </a:r>
          </a:p>
          <a:p>
            <a:pPr algn="ctr"/>
            <a:r>
              <a:rPr lang="en-US" sz="2800" dirty="0" smtClean="0">
                <a:latin typeface="KG Second Chances Sketch"/>
                <a:cs typeface="KG Second Chances Sketch"/>
              </a:rPr>
              <a:t>Wait quietly until teacher tells you to go.</a:t>
            </a:r>
          </a:p>
          <a:p>
            <a:pPr algn="ctr"/>
            <a:r>
              <a:rPr lang="en-US" sz="2800" dirty="0" smtClean="0">
                <a:latin typeface="KG Second Chances Sketch"/>
                <a:cs typeface="KG Second Chances Sketch"/>
              </a:rPr>
              <a:t>Soccer-everyone can play. Play by the rules(play fair)</a:t>
            </a:r>
          </a:p>
          <a:p>
            <a:pPr algn="ctr"/>
            <a:r>
              <a:rPr lang="en-US" sz="2800" dirty="0" smtClean="0">
                <a:latin typeface="KG Second Chances Sketch"/>
                <a:cs typeface="KG Second Chances Sketch"/>
              </a:rPr>
              <a:t>Slide- go up the slide and slide down. Do not stay at top of slide. Do not climb back up slide.</a:t>
            </a:r>
          </a:p>
          <a:p>
            <a:pPr algn="ctr"/>
            <a:r>
              <a:rPr lang="en-US" sz="2800" dirty="0" smtClean="0">
                <a:latin typeface="KG Second Chances Sketch"/>
                <a:cs typeface="KG Second Chances Sketch"/>
              </a:rPr>
              <a:t>Be kind.</a:t>
            </a:r>
            <a:endParaRPr lang="en-US" sz="2800" dirty="0">
              <a:latin typeface="KG Second Chances Sketch"/>
              <a:cs typeface="KG Second Chances Sketch"/>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4315" y="1837738"/>
            <a:ext cx="2337885" cy="1743662"/>
          </a:xfrm>
          <a:prstGeom prst="rect">
            <a:avLst/>
          </a:prstGeom>
          <a:ln w="63500">
            <a:solidFill>
              <a:srgbClr val="00B0F0"/>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1954646"/>
            <a:ext cx="1913122" cy="1295400"/>
          </a:xfrm>
          <a:prstGeom prst="rect">
            <a:avLst/>
          </a:prstGeom>
          <a:ln w="63500">
            <a:solidFill>
              <a:srgbClr val="00B0F0"/>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1800086"/>
            <a:ext cx="2286000" cy="2042160"/>
          </a:xfrm>
          <a:prstGeom prst="rect">
            <a:avLst/>
          </a:prstGeom>
          <a:ln w="63500">
            <a:solidFill>
              <a:srgbClr val="00B0F0"/>
            </a:solidFill>
          </a:ln>
        </p:spPr>
      </p:pic>
    </p:spTree>
    <p:extLst>
      <p:ext uri="{BB962C8B-B14F-4D97-AF65-F5344CB8AC3E}">
        <p14:creationId xmlns:p14="http://schemas.microsoft.com/office/powerpoint/2010/main" val="3522581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228600"/>
            <a:ext cx="9525000" cy="4227083"/>
          </a:xfrm>
          <a:prstGeom prst="rect">
            <a:avLst/>
          </a:prstGeom>
          <a:noFill/>
        </p:spPr>
        <p:txBody>
          <a:bodyPr wrap="square" lIns="101882" tIns="50941" rIns="101882" bIns="50941" rtlCol="0">
            <a:spAutoFit/>
          </a:bodyPr>
          <a:lstStyle/>
          <a:p>
            <a:pPr algn="ctr"/>
            <a:r>
              <a:rPr lang="en-US" sz="7200" dirty="0" smtClean="0">
                <a:latin typeface="KG Second Chances Sketch"/>
                <a:cs typeface="KG Second Chances Sketch"/>
              </a:rPr>
              <a:t>Center Procedures</a:t>
            </a:r>
          </a:p>
          <a:p>
            <a:pPr algn="ctr"/>
            <a:r>
              <a:rPr lang="en-US" sz="2800" dirty="0" smtClean="0">
                <a:latin typeface="KG Second Chances Sketch"/>
                <a:cs typeface="KG Second Chances Sketch"/>
              </a:rPr>
              <a:t>Follow directions</a:t>
            </a:r>
          </a:p>
          <a:p>
            <a:pPr algn="ctr"/>
            <a:r>
              <a:rPr lang="en-US" sz="2800" dirty="0" smtClean="0">
                <a:latin typeface="KG Second Chances Sketch"/>
                <a:cs typeface="KG Second Chances Sketch"/>
              </a:rPr>
              <a:t>Stay on task</a:t>
            </a:r>
          </a:p>
          <a:p>
            <a:pPr algn="ctr"/>
            <a:r>
              <a:rPr lang="en-US" sz="2800" dirty="0" smtClean="0">
                <a:latin typeface="KG Second Chances Sketch"/>
                <a:cs typeface="KG Second Chances Sketch"/>
              </a:rPr>
              <a:t>Listen and help others</a:t>
            </a:r>
          </a:p>
          <a:p>
            <a:pPr algn="ctr"/>
            <a:r>
              <a:rPr lang="en-US" sz="2800" dirty="0" smtClean="0">
                <a:latin typeface="KG Second Chances Sketch"/>
                <a:cs typeface="KG Second Chances Sketch"/>
              </a:rPr>
              <a:t>Ask 3 before me.</a:t>
            </a:r>
          </a:p>
          <a:p>
            <a:pPr algn="ctr"/>
            <a:r>
              <a:rPr lang="en-US" sz="2800" dirty="0" smtClean="0">
                <a:latin typeface="KG Second Chances Sketch"/>
                <a:cs typeface="KG Second Chances Sketch"/>
              </a:rPr>
              <a:t>When finished, put completed paper in your group’s colored tray.</a:t>
            </a:r>
          </a:p>
          <a:p>
            <a:pPr algn="ctr"/>
            <a:r>
              <a:rPr lang="en-US" sz="2800" dirty="0" smtClean="0">
                <a:latin typeface="KG Second Chances Sketch"/>
                <a:cs typeface="KG Second Chances Sketch"/>
              </a:rPr>
              <a:t>If you finish early, go back to your desk and read.</a:t>
            </a:r>
            <a:endParaRPr lang="en-US" sz="2800" dirty="0">
              <a:latin typeface="KG Second Chances Sketch"/>
              <a:cs typeface="KG Second Chances Sketch"/>
            </a:endParaRPr>
          </a:p>
        </p:txBody>
      </p:sp>
      <p:pic>
        <p:nvPicPr>
          <p:cNvPr id="2" name="Picture 1" descr="Daycare and early childhood education in the United Stat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886569"/>
            <a:ext cx="5791200" cy="2811423"/>
          </a:xfrm>
          <a:prstGeom prst="rect">
            <a:avLst/>
          </a:prstGeom>
        </p:spPr>
      </p:pic>
    </p:spTree>
    <p:extLst>
      <p:ext uri="{BB962C8B-B14F-4D97-AF65-F5344CB8AC3E}">
        <p14:creationId xmlns:p14="http://schemas.microsoft.com/office/powerpoint/2010/main" val="174391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228600"/>
            <a:ext cx="8686800" cy="5873687"/>
          </a:xfrm>
          <a:prstGeom prst="rect">
            <a:avLst/>
          </a:prstGeom>
          <a:noFill/>
        </p:spPr>
        <p:txBody>
          <a:bodyPr wrap="square" lIns="101882" tIns="50941" rIns="101882" bIns="50941" rtlCol="0">
            <a:spAutoFit/>
          </a:bodyPr>
          <a:lstStyle/>
          <a:p>
            <a:pPr algn="ctr"/>
            <a:r>
              <a:rPr lang="en-US" sz="7500" dirty="0" smtClean="0">
                <a:latin typeface="KG Second Chances Sketch"/>
                <a:cs typeface="KG Second Chances Sketch"/>
              </a:rPr>
              <a:t>Book check out procedure</a:t>
            </a:r>
          </a:p>
          <a:p>
            <a:pPr algn="ctr"/>
            <a:endParaRPr lang="en-US" sz="7500" dirty="0" smtClean="0">
              <a:latin typeface="KG Second Chances Sketch"/>
              <a:cs typeface="KG Second Chances Sketch"/>
            </a:endParaRPr>
          </a:p>
          <a:p>
            <a:pPr algn="ctr"/>
            <a:endParaRPr lang="en-US" sz="7500" dirty="0">
              <a:latin typeface="KG Second Chances Sketch"/>
              <a:cs typeface="KG Second Chances Sketch"/>
            </a:endParaRPr>
          </a:p>
          <a:p>
            <a:pPr algn="ctr"/>
            <a:endParaRPr lang="en-US" sz="7500" dirty="0" smtClean="0">
              <a:latin typeface="KG Second Chances Sketch"/>
              <a:cs typeface="KG Second Chances Sketch"/>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991" y="2514600"/>
            <a:ext cx="3429000" cy="4445000"/>
          </a:xfrm>
          <a:prstGeom prst="rect">
            <a:avLst/>
          </a:prstGeom>
        </p:spPr>
      </p:pic>
    </p:spTree>
    <p:extLst>
      <p:ext uri="{BB962C8B-B14F-4D97-AF65-F5344CB8AC3E}">
        <p14:creationId xmlns:p14="http://schemas.microsoft.com/office/powerpoint/2010/main" val="13750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8" name="Picture 7" descr="Frame 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87923"/>
            <a:ext cx="10668000" cy="7684477"/>
          </a:xfrm>
          <a:prstGeom prst="rect">
            <a:avLst/>
          </a:prstGeom>
        </p:spPr>
      </p:pic>
      <p:sp>
        <p:nvSpPr>
          <p:cNvPr id="7" name="TextBox 6"/>
          <p:cNvSpPr txBox="1"/>
          <p:nvPr/>
        </p:nvSpPr>
        <p:spPr>
          <a:xfrm>
            <a:off x="1066800" y="2209800"/>
            <a:ext cx="8046720" cy="3180643"/>
          </a:xfrm>
          <a:prstGeom prst="rect">
            <a:avLst/>
          </a:prstGeom>
          <a:noFill/>
        </p:spPr>
        <p:txBody>
          <a:bodyPr wrap="square" lIns="101882" tIns="50941" rIns="101882" bIns="50941" rtlCol="0">
            <a:spAutoFit/>
          </a:bodyPr>
          <a:lstStyle/>
          <a:p>
            <a:pPr algn="ctr"/>
            <a:r>
              <a:rPr lang="en-US" sz="7500" spc="600" dirty="0">
                <a:solidFill>
                  <a:schemeClr val="bg1"/>
                </a:solidFill>
                <a:latin typeface="KG Second Chances Sketch"/>
                <a:cs typeface="KG Second Chances Sketch"/>
              </a:rPr>
              <a:t>Rewards</a:t>
            </a:r>
          </a:p>
          <a:p>
            <a:pPr algn="ctr"/>
            <a:r>
              <a:rPr lang="en-US" sz="6000" spc="600" dirty="0">
                <a:solidFill>
                  <a:schemeClr val="bg1"/>
                </a:solidFill>
                <a:latin typeface="KG Second Chances Sketch"/>
                <a:cs typeface="KG Second Chances Sketch"/>
              </a:rPr>
              <a:t> </a:t>
            </a:r>
          </a:p>
          <a:p>
            <a:pPr algn="ctr"/>
            <a:r>
              <a:rPr lang="en-US" sz="6500" spc="600" dirty="0">
                <a:solidFill>
                  <a:schemeClr val="bg1"/>
                </a:solidFill>
                <a:latin typeface="KG Second Chances Sketch"/>
                <a:cs typeface="KG Second Chances Sketch"/>
              </a:rPr>
              <a:t>Consequences</a:t>
            </a:r>
          </a:p>
        </p:txBody>
      </p:sp>
      <p:pic>
        <p:nvPicPr>
          <p:cNvPr id="12" name="Picture 11" descr="Watermark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0" y="6477000"/>
            <a:ext cx="1295400" cy="1295400"/>
          </a:xfrm>
          <a:prstGeom prst="rect">
            <a:avLst/>
          </a:prstGeom>
        </p:spPr>
      </p:pic>
      <p:sp>
        <p:nvSpPr>
          <p:cNvPr id="2" name="TextBox 1"/>
          <p:cNvSpPr txBox="1"/>
          <p:nvPr/>
        </p:nvSpPr>
        <p:spPr>
          <a:xfrm>
            <a:off x="3733800" y="3429000"/>
            <a:ext cx="2667000" cy="861774"/>
          </a:xfrm>
          <a:prstGeom prst="rect">
            <a:avLst/>
          </a:prstGeom>
          <a:noFill/>
        </p:spPr>
        <p:txBody>
          <a:bodyPr wrap="square" rtlCol="0">
            <a:spAutoFit/>
          </a:bodyPr>
          <a:lstStyle/>
          <a:p>
            <a:pPr algn="ctr"/>
            <a:r>
              <a:rPr lang="en-US" sz="5000" dirty="0">
                <a:solidFill>
                  <a:srgbClr val="FFFFFF"/>
                </a:solidFill>
                <a:latin typeface="KG Corner of the Sky"/>
                <a:cs typeface="KG Corner of the Sky"/>
              </a:rPr>
              <a:t>- and -</a:t>
            </a:r>
          </a:p>
        </p:txBody>
      </p:sp>
    </p:spTree>
    <p:extLst>
      <p:ext uri="{BB962C8B-B14F-4D97-AF65-F5344CB8AC3E}">
        <p14:creationId xmlns:p14="http://schemas.microsoft.com/office/powerpoint/2010/main" val="424890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8" name="Picture 7" descr="Frame 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99" y="0"/>
            <a:ext cx="10668000" cy="7684477"/>
          </a:xfrm>
          <a:prstGeom prst="rect">
            <a:avLst/>
          </a:prstGeom>
        </p:spPr>
      </p:pic>
      <p:sp>
        <p:nvSpPr>
          <p:cNvPr id="7" name="TextBox 6"/>
          <p:cNvSpPr txBox="1"/>
          <p:nvPr/>
        </p:nvSpPr>
        <p:spPr>
          <a:xfrm>
            <a:off x="1066800" y="2590800"/>
            <a:ext cx="8046720" cy="2257313"/>
          </a:xfrm>
          <a:prstGeom prst="rect">
            <a:avLst/>
          </a:prstGeom>
          <a:noFill/>
        </p:spPr>
        <p:txBody>
          <a:bodyPr wrap="square" lIns="101882" tIns="50941" rIns="101882" bIns="50941" rtlCol="0">
            <a:spAutoFit/>
          </a:bodyPr>
          <a:lstStyle/>
          <a:p>
            <a:pPr algn="ctr"/>
            <a:r>
              <a:rPr lang="en-US" sz="7000" spc="600" dirty="0">
                <a:solidFill>
                  <a:schemeClr val="bg1"/>
                </a:solidFill>
                <a:latin typeface="KG Second Chances Sketch"/>
                <a:cs typeface="KG Second Chances Sketch"/>
              </a:rPr>
              <a:t>Welcome to 2</a:t>
            </a:r>
            <a:r>
              <a:rPr lang="en-US" sz="7000" spc="600" baseline="30000" dirty="0">
                <a:solidFill>
                  <a:schemeClr val="bg1"/>
                </a:solidFill>
                <a:latin typeface="KG Second Chances Sketch"/>
                <a:cs typeface="KG Second Chances Sketch"/>
              </a:rPr>
              <a:t>nd</a:t>
            </a:r>
            <a:r>
              <a:rPr lang="en-US" sz="7000" spc="600" dirty="0">
                <a:solidFill>
                  <a:schemeClr val="bg1"/>
                </a:solidFill>
                <a:latin typeface="KG Second Chances Sketch"/>
                <a:cs typeface="KG Second Chances Sketch"/>
              </a:rPr>
              <a:t> Grade!</a:t>
            </a:r>
          </a:p>
        </p:txBody>
      </p:sp>
      <p:pic>
        <p:nvPicPr>
          <p:cNvPr id="12" name="Picture 11" descr="Watermark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0" y="6477000"/>
            <a:ext cx="1295400" cy="1295400"/>
          </a:xfrm>
          <a:prstGeom prst="rect">
            <a:avLst/>
          </a:prstGeom>
        </p:spPr>
      </p:pic>
    </p:spTree>
    <p:extLst>
      <p:ext uri="{BB962C8B-B14F-4D97-AF65-F5344CB8AC3E}">
        <p14:creationId xmlns:p14="http://schemas.microsoft.com/office/powerpoint/2010/main" val="399097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799" y="-152400"/>
            <a:ext cx="8839199" cy="3057532"/>
          </a:xfrm>
          <a:prstGeom prst="rect">
            <a:avLst/>
          </a:prstGeom>
          <a:noFill/>
        </p:spPr>
        <p:txBody>
          <a:bodyPr wrap="square" lIns="101882" tIns="50941" rIns="101882" bIns="50941" rtlCol="0">
            <a:spAutoFit/>
          </a:bodyPr>
          <a:lstStyle/>
          <a:p>
            <a:pPr algn="ctr"/>
            <a:r>
              <a:rPr lang="en-US" sz="9600" dirty="0" smtClean="0">
                <a:latin typeface="KG Second Chances Sketch"/>
                <a:cs typeface="KG Second Chances Sketch"/>
              </a:rPr>
              <a:t>Class </a:t>
            </a:r>
            <a:r>
              <a:rPr lang="en-US" sz="9600" dirty="0" err="1" smtClean="0">
                <a:latin typeface="KG Second Chances Sketch"/>
                <a:cs typeface="KG Second Chances Sketch"/>
              </a:rPr>
              <a:t>DoJo</a:t>
            </a:r>
            <a:endParaRPr lang="en-US" sz="9600" dirty="0" smtClean="0">
              <a:latin typeface="KG Second Chances Sketch"/>
              <a:cs typeface="KG Second Chances Sketch"/>
            </a:endParaRPr>
          </a:p>
          <a:p>
            <a:pPr algn="ctr"/>
            <a:endParaRPr lang="en-US" sz="9600" dirty="0">
              <a:latin typeface="KG Second Chances Sketch"/>
              <a:cs typeface="KG Second Chances Sketch"/>
            </a:endParaRPr>
          </a:p>
        </p:txBody>
      </p:sp>
      <p:pic>
        <p:nvPicPr>
          <p:cNvPr id="3" name="Picture 2" descr="My Tech Tools: ClassDojo — Knuffke.c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798" y="1228755"/>
            <a:ext cx="2743200" cy="2457510"/>
          </a:xfrm>
          <a:prstGeom prst="rect">
            <a:avLst/>
          </a:prstGeom>
        </p:spPr>
      </p:pic>
      <p:sp>
        <p:nvSpPr>
          <p:cNvPr id="2" name="TextBox 1"/>
          <p:cNvSpPr txBox="1"/>
          <p:nvPr/>
        </p:nvSpPr>
        <p:spPr>
          <a:xfrm>
            <a:off x="533400" y="4024803"/>
            <a:ext cx="9144000" cy="1323439"/>
          </a:xfrm>
          <a:prstGeom prst="rect">
            <a:avLst/>
          </a:prstGeom>
          <a:noFill/>
        </p:spPr>
        <p:txBody>
          <a:bodyPr wrap="square" rtlCol="0">
            <a:spAutoFit/>
          </a:bodyPr>
          <a:lstStyle/>
          <a:p>
            <a:r>
              <a:rPr lang="en-US" dirty="0" smtClean="0"/>
              <a:t>I am using a new behavior tool called </a:t>
            </a:r>
            <a:r>
              <a:rPr lang="en-US" dirty="0" err="1" smtClean="0"/>
              <a:t>DoJo</a:t>
            </a:r>
            <a:r>
              <a:rPr lang="en-US" dirty="0" smtClean="0"/>
              <a:t>. It is a web-site that allows me to give immediate feedback to my students on their behavior, positive and negative. Students will be awarded points for positive behavior and lose points for negative behaviors. There will be rewards for reaching certain point values. I will share those with you.</a:t>
            </a:r>
            <a:endParaRPr lang="en-US" dirty="0"/>
          </a:p>
        </p:txBody>
      </p:sp>
    </p:spTree>
    <p:extLst>
      <p:ext uri="{BB962C8B-B14F-4D97-AF65-F5344CB8AC3E}">
        <p14:creationId xmlns:p14="http://schemas.microsoft.com/office/powerpoint/2010/main" val="3336472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481227156"/>
              </p:ext>
            </p:extLst>
          </p:nvPr>
        </p:nvGraphicFramePr>
        <p:xfrm>
          <a:off x="0" y="1782442"/>
          <a:ext cx="10058400" cy="5989960"/>
        </p:xfrm>
        <a:graphic>
          <a:graphicData uri="http://schemas.openxmlformats.org/drawingml/2006/table">
            <a:tbl>
              <a:tblPr firstRow="1" bandRow="1">
                <a:tableStyleId>{5C22544A-7EE6-4342-B048-85BDC9FD1C3A}</a:tableStyleId>
              </a:tblPr>
              <a:tblGrid>
                <a:gridCol w="1988283">
                  <a:extLst>
                    <a:ext uri="{9D8B030D-6E8A-4147-A177-3AD203B41FA5}">
                      <a16:colId xmlns:a16="http://schemas.microsoft.com/office/drawing/2014/main" xmlns="" val="20000"/>
                    </a:ext>
                  </a:extLst>
                </a:gridCol>
                <a:gridCol w="8070117">
                  <a:extLst>
                    <a:ext uri="{9D8B030D-6E8A-4147-A177-3AD203B41FA5}">
                      <a16:colId xmlns:a16="http://schemas.microsoft.com/office/drawing/2014/main" xmlns="" val="20001"/>
                    </a:ext>
                  </a:extLst>
                </a:gridCol>
              </a:tblGrid>
              <a:tr h="748745">
                <a:tc>
                  <a:txBody>
                    <a:bodyPr/>
                    <a:lstStyle/>
                    <a:p>
                      <a:pPr algn="ctr"/>
                      <a:r>
                        <a:rPr lang="en-US" sz="3700" b="0" dirty="0" smtClean="0">
                          <a:solidFill>
                            <a:schemeClr val="tx1"/>
                          </a:solidFill>
                          <a:latin typeface="KG Blank Space Solid"/>
                          <a:cs typeface="KG Blank Space Solid"/>
                        </a:rPr>
                        <a:t>$5</a:t>
                      </a:r>
                      <a:r>
                        <a:rPr lang="en-US" sz="3700" b="0" baseline="0" dirty="0" smtClean="0">
                          <a:solidFill>
                            <a:schemeClr val="tx1"/>
                          </a:solidFill>
                          <a:latin typeface="KG Blank Space Solid"/>
                          <a:cs typeface="KG Blank Space Solid"/>
                        </a:rPr>
                        <a:t> </a:t>
                      </a:r>
                      <a:r>
                        <a:rPr lang="en-US" sz="3700" b="0" baseline="0" dirty="0" smtClean="0">
                          <a:solidFill>
                            <a:schemeClr val="tx1"/>
                          </a:solidFill>
                          <a:latin typeface="KG Blank Space Solid"/>
                          <a:cs typeface="KG Blank Space Solid"/>
                        </a:rPr>
                        <a:t>each</a:t>
                      </a:r>
                      <a:endParaRPr lang="en-US" sz="3700" b="0" dirty="0">
                        <a:solidFill>
                          <a:schemeClr val="tx1"/>
                        </a:solidFill>
                        <a:latin typeface="KG Blank Space Solid"/>
                        <a:cs typeface="KG Blank Space Solid"/>
                      </a:endParaRPr>
                    </a:p>
                  </a:txBody>
                  <a:tcPr marL="100584" marR="100584" marT="51816" marB="51816"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2CFEEE"/>
                    </a:solidFill>
                  </a:tcPr>
                </a:tc>
                <a:tc>
                  <a:txBody>
                    <a:bodyPr/>
                    <a:lstStyle/>
                    <a:p>
                      <a:pPr algn="ctr"/>
                      <a:r>
                        <a:rPr lang="en-US" sz="4100" b="0" dirty="0" smtClean="0">
                          <a:solidFill>
                            <a:schemeClr val="tx1"/>
                          </a:solidFill>
                          <a:latin typeface="KG Blank Space Solid"/>
                          <a:cs typeface="KG Blank Space Solid"/>
                        </a:rPr>
                        <a:t>Pencil</a:t>
                      </a:r>
                      <a:endParaRPr lang="en-US" sz="4100" b="0" dirty="0" smtClean="0">
                        <a:solidFill>
                          <a:schemeClr val="tx1"/>
                        </a:solidFill>
                        <a:latin typeface="KG Blank Space Solid"/>
                        <a:cs typeface="KG Blank Space Solid"/>
                      </a:endParaRPr>
                    </a:p>
                  </a:txBody>
                  <a:tcPr marL="100584" marR="100584" marT="51816" marB="51816"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2CFEEE"/>
                    </a:solidFill>
                  </a:tcPr>
                </a:tc>
                <a:extLst>
                  <a:ext uri="{0D108BD9-81ED-4DB2-BD59-A6C34878D82A}">
                    <a16:rowId xmlns:a16="http://schemas.microsoft.com/office/drawing/2014/main" xmlns="" val="10000"/>
                  </a:ext>
                </a:extLst>
              </a:tr>
              <a:tr h="748745">
                <a:tc>
                  <a:txBody>
                    <a:bodyPr/>
                    <a:lstStyle/>
                    <a:p>
                      <a:pPr algn="ctr"/>
                      <a:r>
                        <a:rPr lang="en-US" sz="3700" b="0" dirty="0" smtClean="0">
                          <a:solidFill>
                            <a:schemeClr val="tx1"/>
                          </a:solidFill>
                          <a:latin typeface="KG Blank Space Solid"/>
                          <a:cs typeface="KG Blank Space Solid"/>
                        </a:rPr>
                        <a:t>$5</a:t>
                      </a:r>
                      <a:endParaRPr lang="en-US" sz="3700" b="0" dirty="0">
                        <a:solidFill>
                          <a:schemeClr val="tx1"/>
                        </a:solidFill>
                        <a:latin typeface="KG Blank Space Solid"/>
                        <a:cs typeface="KG Blank Space Solid"/>
                      </a:endParaRPr>
                    </a:p>
                  </a:txBody>
                  <a:tcPr marL="100584" marR="100584" marT="51816" marB="51816"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2CFEEE"/>
                    </a:solidFill>
                  </a:tcPr>
                </a:tc>
                <a:tc>
                  <a:txBody>
                    <a:bodyPr/>
                    <a:lstStyle/>
                    <a:p>
                      <a:pPr algn="ctr"/>
                      <a:r>
                        <a:rPr lang="en-US" sz="4100" dirty="0" smtClean="0">
                          <a:solidFill>
                            <a:schemeClr val="tx1"/>
                          </a:solidFill>
                          <a:latin typeface="KG Blank Space Solid"/>
                          <a:cs typeface="KG Blank Space Solid"/>
                        </a:rPr>
                        <a:t>Candy</a:t>
                      </a:r>
                    </a:p>
                  </a:txBody>
                  <a:tcPr marL="100584" marR="100584" marT="51816" marB="51816"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2CFEEE"/>
                    </a:solidFill>
                  </a:tcPr>
                </a:tc>
                <a:extLst>
                  <a:ext uri="{0D108BD9-81ED-4DB2-BD59-A6C34878D82A}">
                    <a16:rowId xmlns:a16="http://schemas.microsoft.com/office/drawing/2014/main" xmlns="" val="10001"/>
                  </a:ext>
                </a:extLst>
              </a:tr>
              <a:tr h="748745">
                <a:tc>
                  <a:txBody>
                    <a:bodyPr/>
                    <a:lstStyle/>
                    <a:p>
                      <a:pPr algn="ctr"/>
                      <a:r>
                        <a:rPr lang="en-US" sz="3700" b="0" dirty="0" smtClean="0">
                          <a:solidFill>
                            <a:schemeClr val="tx1"/>
                          </a:solidFill>
                          <a:latin typeface="KG Blank Space Solid"/>
                          <a:cs typeface="KG Blank Space Solid"/>
                        </a:rPr>
                        <a:t>$5</a:t>
                      </a:r>
                      <a:endParaRPr lang="en-US" sz="3700" b="0" dirty="0">
                        <a:solidFill>
                          <a:schemeClr val="tx1"/>
                        </a:solidFill>
                        <a:latin typeface="KG Blank Space Solid"/>
                        <a:cs typeface="KG Blank Space Solid"/>
                      </a:endParaRPr>
                    </a:p>
                  </a:txBody>
                  <a:tcPr marL="100584" marR="100584" marT="51816" marB="51816"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2CFEEE"/>
                    </a:solidFill>
                  </a:tcPr>
                </a:tc>
                <a:tc>
                  <a:txBody>
                    <a:bodyPr/>
                    <a:lstStyle/>
                    <a:p>
                      <a:pPr algn="ctr"/>
                      <a:r>
                        <a:rPr lang="en-US" sz="4100" dirty="0" smtClean="0">
                          <a:solidFill>
                            <a:schemeClr val="tx1"/>
                          </a:solidFill>
                          <a:latin typeface="KG Blank Space Solid"/>
                          <a:cs typeface="KG Blank Space Solid"/>
                        </a:rPr>
                        <a:t>Special</a:t>
                      </a:r>
                      <a:r>
                        <a:rPr lang="en-US" sz="4100" baseline="0" dirty="0" smtClean="0">
                          <a:solidFill>
                            <a:schemeClr val="tx1"/>
                          </a:solidFill>
                          <a:latin typeface="KG Blank Space Solid"/>
                          <a:cs typeface="KG Blank Space Solid"/>
                        </a:rPr>
                        <a:t> Eraser</a:t>
                      </a:r>
                      <a:endParaRPr lang="en-US" sz="4100" dirty="0" smtClean="0">
                        <a:solidFill>
                          <a:schemeClr val="tx1"/>
                        </a:solidFill>
                        <a:latin typeface="KG Blank Space Solid"/>
                        <a:cs typeface="KG Blank Space Solid"/>
                      </a:endParaRPr>
                    </a:p>
                  </a:txBody>
                  <a:tcPr marL="100584" marR="100584" marT="51816" marB="51816"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2CFEEE"/>
                    </a:solidFill>
                  </a:tcPr>
                </a:tc>
                <a:extLst>
                  <a:ext uri="{0D108BD9-81ED-4DB2-BD59-A6C34878D82A}">
                    <a16:rowId xmlns:a16="http://schemas.microsoft.com/office/drawing/2014/main" xmlns="" val="10002"/>
                  </a:ext>
                </a:extLst>
              </a:tr>
              <a:tr h="748745">
                <a:tc>
                  <a:txBody>
                    <a:bodyPr/>
                    <a:lstStyle/>
                    <a:p>
                      <a:pPr algn="ctr"/>
                      <a:r>
                        <a:rPr lang="en-US" sz="3700" b="0" smtClean="0">
                          <a:solidFill>
                            <a:schemeClr val="tx1"/>
                          </a:solidFill>
                          <a:latin typeface="KG Blank Space Solid"/>
                          <a:cs typeface="KG Blank Space Solid"/>
                        </a:rPr>
                        <a:t>$5</a:t>
                      </a:r>
                      <a:endParaRPr lang="en-US" sz="3700" b="0" dirty="0">
                        <a:solidFill>
                          <a:schemeClr val="tx1"/>
                        </a:solidFill>
                        <a:latin typeface="KG Blank Space Solid"/>
                        <a:cs typeface="KG Blank Space Solid"/>
                      </a:endParaRPr>
                    </a:p>
                  </a:txBody>
                  <a:tcPr marL="100584" marR="100584" marT="51816" marB="51816"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2CFEEE"/>
                    </a:solidFill>
                  </a:tcPr>
                </a:tc>
                <a:tc>
                  <a:txBody>
                    <a:bodyPr/>
                    <a:lstStyle/>
                    <a:p>
                      <a:pPr algn="ctr"/>
                      <a:r>
                        <a:rPr lang="en-US" sz="4100" dirty="0" smtClean="0">
                          <a:solidFill>
                            <a:schemeClr val="tx1"/>
                          </a:solidFill>
                          <a:latin typeface="KG Blank Space Solid"/>
                          <a:cs typeface="KG Blank Space Solid"/>
                        </a:rPr>
                        <a:t>Superhero </a:t>
                      </a:r>
                      <a:r>
                        <a:rPr lang="en-US" sz="4100" dirty="0" smtClean="0">
                          <a:solidFill>
                            <a:schemeClr val="tx1"/>
                          </a:solidFill>
                          <a:latin typeface="KG Blank Space Solid"/>
                          <a:cs typeface="KG Blank Space Solid"/>
                        </a:rPr>
                        <a:t>Tattoo</a:t>
                      </a:r>
                    </a:p>
                  </a:txBody>
                  <a:tcPr marL="100584" marR="100584" marT="51816" marB="51816"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2CFEEE"/>
                    </a:solidFill>
                  </a:tcPr>
                </a:tc>
                <a:extLst>
                  <a:ext uri="{0D108BD9-81ED-4DB2-BD59-A6C34878D82A}">
                    <a16:rowId xmlns:a16="http://schemas.microsoft.com/office/drawing/2014/main" xmlns="" val="10003"/>
                  </a:ext>
                </a:extLst>
              </a:tr>
              <a:tr h="748745">
                <a:tc>
                  <a:txBody>
                    <a:bodyPr/>
                    <a:lstStyle/>
                    <a:p>
                      <a:pPr algn="ctr"/>
                      <a:r>
                        <a:rPr lang="en-US" sz="3700" dirty="0" smtClean="0">
                          <a:solidFill>
                            <a:schemeClr val="tx1"/>
                          </a:solidFill>
                          <a:latin typeface="KG Blank Space Solid"/>
                          <a:cs typeface="KG Blank Space Solid"/>
                        </a:rPr>
                        <a:t>$5</a:t>
                      </a:r>
                      <a:endParaRPr lang="en-US" sz="3700" dirty="0">
                        <a:solidFill>
                          <a:schemeClr val="tx1"/>
                        </a:solidFill>
                        <a:latin typeface="KG Blank Space Solid"/>
                        <a:cs typeface="KG Blank Space Solid"/>
                      </a:endParaRPr>
                    </a:p>
                  </a:txBody>
                  <a:tcPr marL="100584" marR="100584" marT="51816" marB="51816"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2CFEE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000" baseline="0" dirty="0" smtClean="0">
                          <a:solidFill>
                            <a:schemeClr val="tx1"/>
                          </a:solidFill>
                          <a:latin typeface="KG Blank Space Solid"/>
                          <a:cs typeface="KG Blank Space Solid"/>
                        </a:rPr>
                        <a:t>Superhero Bracelet</a:t>
                      </a:r>
                      <a:endParaRPr lang="en-US" sz="4000" baseline="0" dirty="0" smtClean="0">
                        <a:solidFill>
                          <a:schemeClr val="tx1"/>
                        </a:solidFill>
                        <a:latin typeface="KG Blank Space Solid"/>
                        <a:cs typeface="KG Blank Space Solid"/>
                      </a:endParaRPr>
                    </a:p>
                  </a:txBody>
                  <a:tcPr marL="100584" marR="100584" marT="51816" marB="51816"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2CFEEE"/>
                    </a:solidFill>
                  </a:tcPr>
                </a:tc>
                <a:extLst>
                  <a:ext uri="{0D108BD9-81ED-4DB2-BD59-A6C34878D82A}">
                    <a16:rowId xmlns:a16="http://schemas.microsoft.com/office/drawing/2014/main" xmlns="" val="10004"/>
                  </a:ext>
                </a:extLst>
              </a:tr>
              <a:tr h="748745">
                <a:tc>
                  <a:txBody>
                    <a:bodyPr/>
                    <a:lstStyle/>
                    <a:p>
                      <a:pPr algn="ctr"/>
                      <a:r>
                        <a:rPr lang="en-US" sz="3700" dirty="0" smtClean="0">
                          <a:solidFill>
                            <a:schemeClr val="tx1"/>
                          </a:solidFill>
                          <a:latin typeface="KG Blank Space Solid"/>
                          <a:cs typeface="KG Blank Space Solid"/>
                        </a:rPr>
                        <a:t>$10</a:t>
                      </a:r>
                      <a:endParaRPr lang="en-US" sz="3700" dirty="0">
                        <a:solidFill>
                          <a:schemeClr val="tx1"/>
                        </a:solidFill>
                        <a:latin typeface="KG Blank Space Solid"/>
                        <a:cs typeface="KG Blank Space Solid"/>
                      </a:endParaRPr>
                    </a:p>
                  </a:txBody>
                  <a:tcPr marL="100584" marR="100584" marT="51816" marB="51816"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2CFEE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100" baseline="0" dirty="0" smtClean="0">
                          <a:solidFill>
                            <a:schemeClr val="tx1"/>
                          </a:solidFill>
                          <a:latin typeface="KG Blank Space Solid"/>
                          <a:cs typeface="KG Blank Space Solid"/>
                        </a:rPr>
                        <a:t>Bring a Stuffed Animal to School</a:t>
                      </a:r>
                      <a:endParaRPr lang="en-US" sz="4100" baseline="0" dirty="0" smtClean="0">
                        <a:solidFill>
                          <a:schemeClr val="tx1"/>
                        </a:solidFill>
                        <a:latin typeface="KG Blank Space Solid"/>
                        <a:cs typeface="KG Blank Space Solid"/>
                      </a:endParaRPr>
                    </a:p>
                  </a:txBody>
                  <a:tcPr marL="100584" marR="100584" marT="51816" marB="51816"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2CFEEE"/>
                    </a:solidFill>
                  </a:tcPr>
                </a:tc>
                <a:extLst>
                  <a:ext uri="{0D108BD9-81ED-4DB2-BD59-A6C34878D82A}">
                    <a16:rowId xmlns:a16="http://schemas.microsoft.com/office/drawing/2014/main" xmlns="" val="10005"/>
                  </a:ext>
                </a:extLst>
              </a:tr>
              <a:tr h="748745">
                <a:tc>
                  <a:txBody>
                    <a:bodyPr/>
                    <a:lstStyle/>
                    <a:p>
                      <a:pPr algn="ctr"/>
                      <a:r>
                        <a:rPr lang="en-US" sz="3700" dirty="0" smtClean="0">
                          <a:solidFill>
                            <a:schemeClr val="tx1"/>
                          </a:solidFill>
                          <a:latin typeface="KG Blank Space Solid"/>
                          <a:cs typeface="KG Blank Space Solid"/>
                        </a:rPr>
                        <a:t>$10</a:t>
                      </a:r>
                      <a:endParaRPr lang="en-US" sz="3700" dirty="0">
                        <a:solidFill>
                          <a:schemeClr val="tx1"/>
                        </a:solidFill>
                        <a:latin typeface="KG Blank Space Solid"/>
                        <a:cs typeface="KG Blank Space Solid"/>
                      </a:endParaRPr>
                    </a:p>
                  </a:txBody>
                  <a:tcPr marL="100584" marR="100584" marT="51816" marB="51816"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2CFEE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100" baseline="0" dirty="0" smtClean="0">
                          <a:solidFill>
                            <a:schemeClr val="tx1"/>
                          </a:solidFill>
                          <a:latin typeface="KG Blank Space Solid"/>
                          <a:cs typeface="KG Blank Space Solid"/>
                        </a:rPr>
                        <a:t>Stress Ball</a:t>
                      </a:r>
                      <a:endParaRPr lang="en-US" sz="4100" baseline="0" dirty="0" smtClean="0">
                        <a:solidFill>
                          <a:schemeClr val="tx1"/>
                        </a:solidFill>
                        <a:latin typeface="KG Blank Space Solid"/>
                        <a:cs typeface="KG Blank Space Solid"/>
                      </a:endParaRPr>
                    </a:p>
                  </a:txBody>
                  <a:tcPr marL="100584" marR="100584" marT="51816" marB="51816"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2CFEEE"/>
                    </a:solidFill>
                  </a:tcPr>
                </a:tc>
                <a:extLst>
                  <a:ext uri="{0D108BD9-81ED-4DB2-BD59-A6C34878D82A}">
                    <a16:rowId xmlns:a16="http://schemas.microsoft.com/office/drawing/2014/main" xmlns="" val="10006"/>
                  </a:ext>
                </a:extLst>
              </a:tr>
              <a:tr h="748745">
                <a:tc>
                  <a:txBody>
                    <a:bodyPr/>
                    <a:lstStyle/>
                    <a:p>
                      <a:pPr algn="ctr"/>
                      <a:r>
                        <a:rPr lang="en-US" sz="3700" dirty="0" smtClean="0">
                          <a:solidFill>
                            <a:schemeClr val="tx1"/>
                          </a:solidFill>
                          <a:latin typeface="KG Blank Space Solid"/>
                          <a:cs typeface="KG Blank Space Solid"/>
                        </a:rPr>
                        <a:t>$10</a:t>
                      </a:r>
                      <a:endParaRPr lang="en-US" sz="3700" dirty="0">
                        <a:solidFill>
                          <a:schemeClr val="tx1"/>
                        </a:solidFill>
                        <a:latin typeface="KG Blank Space Solid"/>
                        <a:cs typeface="KG Blank Space Solid"/>
                      </a:endParaRPr>
                    </a:p>
                  </a:txBody>
                  <a:tcPr marL="100584" marR="100584" marT="51816" marB="51816"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2CFEE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100" baseline="0" dirty="0" smtClean="0">
                          <a:solidFill>
                            <a:schemeClr val="tx1"/>
                          </a:solidFill>
                          <a:latin typeface="KG Blank Space Solid"/>
                          <a:cs typeface="KG Blank Space Solid"/>
                        </a:rPr>
                        <a:t>Show &amp; Tell</a:t>
                      </a:r>
                    </a:p>
                  </a:txBody>
                  <a:tcPr marL="100584" marR="100584" marT="51816" marB="51816"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2CFEEE"/>
                    </a:solidFill>
                  </a:tcPr>
                </a:tc>
                <a:extLst>
                  <a:ext uri="{0D108BD9-81ED-4DB2-BD59-A6C34878D82A}">
                    <a16:rowId xmlns:a16="http://schemas.microsoft.com/office/drawing/2014/main" xmlns="" val="10007"/>
                  </a:ext>
                </a:extLst>
              </a:tr>
            </a:tbl>
          </a:graphicData>
        </a:graphic>
      </p:graphicFrame>
      <p:sp>
        <p:nvSpPr>
          <p:cNvPr id="8" name="TextBox 7"/>
          <p:cNvSpPr txBox="1"/>
          <p:nvPr/>
        </p:nvSpPr>
        <p:spPr>
          <a:xfrm>
            <a:off x="0" y="0"/>
            <a:ext cx="10058400" cy="1778948"/>
          </a:xfrm>
          <a:prstGeom prst="rect">
            <a:avLst/>
          </a:prstGeom>
          <a:noFill/>
        </p:spPr>
        <p:txBody>
          <a:bodyPr wrap="square" lIns="101882" tIns="50941" rIns="101882" bIns="50941" rtlCol="0">
            <a:spAutoFit/>
          </a:bodyPr>
          <a:lstStyle/>
          <a:p>
            <a:pPr algn="ctr"/>
            <a:r>
              <a:rPr lang="en-US" sz="10700" spc="-167" dirty="0">
                <a:ln w="38100" cmpd="sng">
                  <a:noFill/>
                </a:ln>
                <a:solidFill>
                  <a:schemeClr val="bg1"/>
                </a:solidFill>
                <a:latin typeface="MTF Jumpin' Jack"/>
                <a:cs typeface="MTF Jumpin' Jack"/>
              </a:rPr>
              <a:t>Dojo Store</a:t>
            </a:r>
            <a:endParaRPr lang="en-US" sz="10700" spc="-167" dirty="0">
              <a:ln w="38100" cmpd="sng">
                <a:noFill/>
              </a:ln>
              <a:solidFill>
                <a:schemeClr val="bg1"/>
              </a:solidFill>
              <a:latin typeface="MTF Jumpin' Jack"/>
              <a:cs typeface="MTF Jumpin' Jack"/>
            </a:endParaRPr>
          </a:p>
        </p:txBody>
      </p:sp>
      <p:pic>
        <p:nvPicPr>
          <p:cNvPr id="2" name="Picture 1"/>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0" y="1453659"/>
            <a:ext cx="10058400" cy="325289"/>
          </a:xfrm>
          <a:prstGeom prst="rect">
            <a:avLst/>
          </a:prstGeom>
        </p:spPr>
      </p:pic>
    </p:spTree>
    <p:extLst>
      <p:ext uri="{BB962C8B-B14F-4D97-AF65-F5344CB8AC3E}">
        <p14:creationId xmlns:p14="http://schemas.microsoft.com/office/powerpoint/2010/main" val="4000796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79919103"/>
              </p:ext>
            </p:extLst>
          </p:nvPr>
        </p:nvGraphicFramePr>
        <p:xfrm>
          <a:off x="0" y="1778947"/>
          <a:ext cx="10115171" cy="6052109"/>
        </p:xfrm>
        <a:graphic>
          <a:graphicData uri="http://schemas.openxmlformats.org/drawingml/2006/table">
            <a:tbl>
              <a:tblPr firstRow="1" bandRow="1">
                <a:tableStyleId>{5C22544A-7EE6-4342-B048-85BDC9FD1C3A}</a:tableStyleId>
              </a:tblPr>
              <a:tblGrid>
                <a:gridCol w="2425812">
                  <a:extLst>
                    <a:ext uri="{9D8B030D-6E8A-4147-A177-3AD203B41FA5}">
                      <a16:colId xmlns:a16="http://schemas.microsoft.com/office/drawing/2014/main" xmlns="" val="20000"/>
                    </a:ext>
                  </a:extLst>
                </a:gridCol>
                <a:gridCol w="7689359">
                  <a:extLst>
                    <a:ext uri="{9D8B030D-6E8A-4147-A177-3AD203B41FA5}">
                      <a16:colId xmlns:a16="http://schemas.microsoft.com/office/drawing/2014/main" xmlns="" val="20001"/>
                    </a:ext>
                  </a:extLst>
                </a:gridCol>
              </a:tblGrid>
              <a:tr h="1222858">
                <a:tc>
                  <a:txBody>
                    <a:bodyPr/>
                    <a:lstStyle/>
                    <a:p>
                      <a:pPr algn="ctr"/>
                      <a:r>
                        <a:rPr lang="en-US" sz="5000" dirty="0" smtClean="0">
                          <a:solidFill>
                            <a:schemeClr val="tx1"/>
                          </a:solidFill>
                          <a:latin typeface="KG Blank Space Solid"/>
                          <a:cs typeface="KG Blank Space Solid"/>
                        </a:rPr>
                        <a:t>$10</a:t>
                      </a:r>
                      <a:endParaRPr lang="en-US" sz="5000" dirty="0">
                        <a:solidFill>
                          <a:schemeClr val="tx1"/>
                        </a:solidFill>
                        <a:latin typeface="KG Blank Space Solid"/>
                        <a:cs typeface="KG Blank Space Solid"/>
                      </a:endParaRPr>
                    </a:p>
                  </a:txBody>
                  <a:tcPr marL="100584" marR="100584" marT="51816" marB="51816"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tc>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4100" baseline="0" dirty="0" smtClean="0">
                          <a:solidFill>
                            <a:schemeClr val="tx1"/>
                          </a:solidFill>
                          <a:latin typeface="KG Blank Space Solid"/>
                          <a:cs typeface="KG Blank Space Solid"/>
                        </a:rPr>
                        <a:t>Pillow Pass </a:t>
                      </a:r>
                    </a:p>
                    <a:p>
                      <a:pPr marL="0" marR="0" indent="0" algn="ctr" defTabSz="457200" rtl="0" eaLnBrk="1" fontAlgn="auto" latinLnBrk="0" hangingPunct="1">
                        <a:lnSpc>
                          <a:spcPct val="90000"/>
                        </a:lnSpc>
                        <a:spcBef>
                          <a:spcPts val="0"/>
                        </a:spcBef>
                        <a:spcAft>
                          <a:spcPts val="0"/>
                        </a:spcAft>
                        <a:buClrTx/>
                        <a:buSzTx/>
                        <a:buFontTx/>
                        <a:buNone/>
                        <a:tabLst/>
                        <a:defRPr/>
                      </a:pPr>
                      <a:r>
                        <a:rPr lang="en-US" sz="4100" baseline="0" dirty="0" smtClean="0">
                          <a:solidFill>
                            <a:schemeClr val="tx1"/>
                          </a:solidFill>
                          <a:latin typeface="KG Blank Space Solid"/>
                          <a:cs typeface="KG Blank Space Solid"/>
                        </a:rPr>
                        <a:t>for the Week</a:t>
                      </a:r>
                    </a:p>
                  </a:txBody>
                  <a:tcPr marL="100584" marR="100584" marT="51816" marB="51816" anchor="ctr">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extLst>
                  <a:ext uri="{0D108BD9-81ED-4DB2-BD59-A6C34878D82A}">
                    <a16:rowId xmlns:a16="http://schemas.microsoft.com/office/drawing/2014/main" xmlns="" val="10000"/>
                  </a:ext>
                </a:extLst>
              </a:tr>
              <a:tr h="1205844">
                <a:tc>
                  <a:txBody>
                    <a:bodyPr/>
                    <a:lstStyle/>
                    <a:p>
                      <a:pPr algn="ctr"/>
                      <a:r>
                        <a:rPr lang="en-US" sz="5000" dirty="0" smtClean="0">
                          <a:solidFill>
                            <a:schemeClr val="tx1"/>
                          </a:solidFill>
                          <a:latin typeface="KG Blank Space Solid"/>
                          <a:cs typeface="KG Blank Space Solid"/>
                        </a:rPr>
                        <a:t>$20</a:t>
                      </a:r>
                      <a:endParaRPr lang="en-US" sz="5000" dirty="0">
                        <a:solidFill>
                          <a:schemeClr val="tx1"/>
                        </a:solidFill>
                        <a:latin typeface="KG Blank Space Solid"/>
                        <a:cs typeface="KG Blank Space Solid"/>
                      </a:endParaRPr>
                    </a:p>
                  </a:txBody>
                  <a:tcPr marL="100584" marR="100584" marT="51816" marB="51816"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tc>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4100" baseline="0" dirty="0" smtClean="0">
                          <a:solidFill>
                            <a:schemeClr val="tx1"/>
                          </a:solidFill>
                          <a:latin typeface="KG Blank Space Solid"/>
                          <a:cs typeface="KG Blank Space Solid"/>
                        </a:rPr>
                        <a:t>Wear a Hat to School</a:t>
                      </a:r>
                      <a:endParaRPr lang="en-US" sz="4100" baseline="0" dirty="0" smtClean="0">
                        <a:solidFill>
                          <a:schemeClr val="tx1"/>
                        </a:solidFill>
                        <a:latin typeface="KG Blank Space Solid"/>
                        <a:cs typeface="KG Blank Space Solid"/>
                      </a:endParaRPr>
                    </a:p>
                  </a:txBody>
                  <a:tcPr marL="100584" marR="100584" marT="51816" marB="51816" anchor="ctr">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extLst>
                  <a:ext uri="{0D108BD9-81ED-4DB2-BD59-A6C34878D82A}">
                    <a16:rowId xmlns:a16="http://schemas.microsoft.com/office/drawing/2014/main" xmlns="" val="10001"/>
                  </a:ext>
                </a:extLst>
              </a:tr>
              <a:tr h="863600">
                <a:tc>
                  <a:txBody>
                    <a:bodyPr/>
                    <a:lstStyle/>
                    <a:p>
                      <a:pPr algn="ctr"/>
                      <a:r>
                        <a:rPr lang="en-US" sz="5000" dirty="0" smtClean="0">
                          <a:solidFill>
                            <a:schemeClr val="tx1"/>
                          </a:solidFill>
                          <a:latin typeface="KG Blank Space Solid"/>
                          <a:cs typeface="KG Blank Space Solid"/>
                        </a:rPr>
                        <a:t>$30</a:t>
                      </a:r>
                      <a:endParaRPr lang="en-US" sz="5000" dirty="0">
                        <a:solidFill>
                          <a:schemeClr val="tx1"/>
                        </a:solidFill>
                        <a:latin typeface="KG Blank Space Solid"/>
                        <a:cs typeface="KG Blank Space Solid"/>
                      </a:endParaRPr>
                    </a:p>
                  </a:txBody>
                  <a:tcPr marL="100584" marR="100584" marT="51816" marB="51816"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tc>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3600" baseline="0" dirty="0" smtClean="0">
                          <a:solidFill>
                            <a:schemeClr val="tx1"/>
                          </a:solidFill>
                          <a:latin typeface="KG Blank Space Solid"/>
                          <a:cs typeface="KG Blank Space Solid"/>
                        </a:rPr>
                        <a:t>Stinky Feet Day</a:t>
                      </a:r>
                      <a:endParaRPr lang="en-US" sz="3600" baseline="0" dirty="0" smtClean="0">
                        <a:solidFill>
                          <a:schemeClr val="tx1"/>
                        </a:solidFill>
                        <a:latin typeface="KG Blank Space Solid"/>
                        <a:cs typeface="KG Blank Space Solid"/>
                      </a:endParaRPr>
                    </a:p>
                  </a:txBody>
                  <a:tcPr marL="100584" marR="100584" marT="51816" marB="51816" anchor="ctr">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extLst>
                  <a:ext uri="{0D108BD9-81ED-4DB2-BD59-A6C34878D82A}">
                    <a16:rowId xmlns:a16="http://schemas.microsoft.com/office/drawing/2014/main" xmlns="" val="10002"/>
                  </a:ext>
                </a:extLst>
              </a:tr>
              <a:tr h="794512">
                <a:tc>
                  <a:txBody>
                    <a:bodyPr/>
                    <a:lstStyle/>
                    <a:p>
                      <a:pPr algn="ctr"/>
                      <a:r>
                        <a:rPr lang="en-US" sz="4500" b="0" dirty="0" smtClean="0">
                          <a:solidFill>
                            <a:schemeClr val="tx1"/>
                          </a:solidFill>
                          <a:latin typeface="KG Blank Space Solid"/>
                          <a:cs typeface="KG Blank Space Solid"/>
                        </a:rPr>
                        <a:t>$30</a:t>
                      </a:r>
                      <a:endParaRPr lang="en-US" sz="4500" b="0" dirty="0">
                        <a:solidFill>
                          <a:schemeClr val="tx1"/>
                        </a:solidFill>
                        <a:latin typeface="KG Blank Space Solid"/>
                        <a:cs typeface="KG Blank Space Solid"/>
                      </a:endParaRPr>
                    </a:p>
                  </a:txBody>
                  <a:tcPr marL="100584" marR="100584" marT="51816" marB="51816"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100" b="0" baseline="0" dirty="0" smtClean="0">
                          <a:solidFill>
                            <a:schemeClr val="tx1"/>
                          </a:solidFill>
                          <a:latin typeface="KG Blank Space Solid"/>
                          <a:cs typeface="KG Blank Space Solid"/>
                        </a:rPr>
                        <a:t>No Homework </a:t>
                      </a:r>
                      <a:r>
                        <a:rPr lang="en-US" sz="4100" b="0" baseline="0" dirty="0" smtClean="0">
                          <a:solidFill>
                            <a:schemeClr val="tx1"/>
                          </a:solidFill>
                          <a:latin typeface="KG Blank Space Solid"/>
                          <a:cs typeface="KG Blank Space Solid"/>
                        </a:rPr>
                        <a:t>Pass</a:t>
                      </a:r>
                    </a:p>
                  </a:txBody>
                  <a:tcPr marL="100584" marR="100584" marT="51816" marB="51816" anchor="ctr">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extLst>
                  <a:ext uri="{0D108BD9-81ED-4DB2-BD59-A6C34878D82A}">
                    <a16:rowId xmlns:a16="http://schemas.microsoft.com/office/drawing/2014/main" xmlns="" val="10003"/>
                  </a:ext>
                </a:extLst>
              </a:tr>
              <a:tr h="794512">
                <a:tc>
                  <a:txBody>
                    <a:bodyPr/>
                    <a:lstStyle/>
                    <a:p>
                      <a:pPr algn="ctr"/>
                      <a:r>
                        <a:rPr lang="en-US" sz="4500" b="0" dirty="0" smtClean="0">
                          <a:solidFill>
                            <a:schemeClr val="tx1"/>
                          </a:solidFill>
                          <a:latin typeface="KG Blank Space Solid"/>
                          <a:cs typeface="KG Blank Space Solid"/>
                        </a:rPr>
                        <a:t>$30</a:t>
                      </a:r>
                      <a:endParaRPr lang="en-US" sz="4500" b="0" dirty="0">
                        <a:solidFill>
                          <a:schemeClr val="tx1"/>
                        </a:solidFill>
                        <a:latin typeface="KG Blank Space Solid"/>
                        <a:cs typeface="KG Blank Space Solid"/>
                      </a:endParaRPr>
                    </a:p>
                  </a:txBody>
                  <a:tcPr marL="100584" marR="100584" marT="51816" marB="51816"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100" b="0" baseline="0" dirty="0" smtClean="0">
                          <a:solidFill>
                            <a:schemeClr val="tx1"/>
                          </a:solidFill>
                          <a:latin typeface="KG Blank Space Solid"/>
                          <a:cs typeface="KG Blank Space Solid"/>
                        </a:rPr>
                        <a:t>Water Bottle</a:t>
                      </a:r>
                      <a:endParaRPr lang="en-US" sz="4100" b="0" baseline="0" dirty="0" smtClean="0">
                        <a:solidFill>
                          <a:schemeClr val="tx1"/>
                        </a:solidFill>
                        <a:latin typeface="KG Blank Space Solid"/>
                        <a:cs typeface="KG Blank Space Solid"/>
                      </a:endParaRPr>
                    </a:p>
                  </a:txBody>
                  <a:tcPr marL="100584" marR="100584" marT="51816" marB="51816" anchor="ctr">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extLst>
                  <a:ext uri="{0D108BD9-81ED-4DB2-BD59-A6C34878D82A}">
                    <a16:rowId xmlns:a16="http://schemas.microsoft.com/office/drawing/2014/main" xmlns="" val="10004"/>
                  </a:ext>
                </a:extLst>
              </a:tr>
              <a:tr h="1163265">
                <a:tc>
                  <a:txBody>
                    <a:bodyPr/>
                    <a:lstStyle/>
                    <a:p>
                      <a:pPr algn="ctr"/>
                      <a:r>
                        <a:rPr lang="en-US" sz="5000" b="0" dirty="0" smtClean="0">
                          <a:solidFill>
                            <a:schemeClr val="tx1"/>
                          </a:solidFill>
                          <a:latin typeface="KG Blank Space Solid"/>
                          <a:cs typeface="KG Blank Space Solid"/>
                        </a:rPr>
                        <a:t>$50</a:t>
                      </a:r>
                      <a:endParaRPr lang="en-US" sz="5000" b="0" dirty="0">
                        <a:solidFill>
                          <a:schemeClr val="tx1"/>
                        </a:solidFill>
                        <a:latin typeface="KG Blank Space Solid"/>
                        <a:cs typeface="KG Blank Space Solid"/>
                      </a:endParaRPr>
                    </a:p>
                  </a:txBody>
                  <a:tcPr marL="100584" marR="100584" marT="51816" marB="51816"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tc>
                  <a:txBody>
                    <a:bodyPr/>
                    <a:lstStyle/>
                    <a:p>
                      <a:pPr marL="0" marR="0" indent="0" algn="ctr" defTabSz="457200" rtl="0" eaLnBrk="1" fontAlgn="auto" latinLnBrk="0" hangingPunct="1">
                        <a:lnSpc>
                          <a:spcPct val="80000"/>
                        </a:lnSpc>
                        <a:spcBef>
                          <a:spcPts val="0"/>
                        </a:spcBef>
                        <a:spcAft>
                          <a:spcPts val="0"/>
                        </a:spcAft>
                        <a:buClrTx/>
                        <a:buSzTx/>
                        <a:buFontTx/>
                        <a:buNone/>
                        <a:tabLst/>
                        <a:defRPr/>
                      </a:pPr>
                      <a:r>
                        <a:rPr lang="en-US" sz="4500" b="0" baseline="0" dirty="0" smtClean="0">
                          <a:solidFill>
                            <a:schemeClr val="tx1"/>
                          </a:solidFill>
                          <a:latin typeface="KG Blank Space Solid"/>
                          <a:cs typeface="KG Blank Space Solid"/>
                        </a:rPr>
                        <a:t>IPAD Time</a:t>
                      </a:r>
                      <a:endParaRPr lang="en-US" sz="4500" b="0" baseline="0" dirty="0" smtClean="0">
                        <a:solidFill>
                          <a:schemeClr val="tx1"/>
                        </a:solidFill>
                        <a:latin typeface="KG Blank Space Solid"/>
                        <a:cs typeface="KG Blank Space Solid"/>
                      </a:endParaRPr>
                    </a:p>
                  </a:txBody>
                  <a:tcPr marL="100584" marR="100584" marT="51816" marB="51816" anchor="ctr">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0" y="0"/>
            <a:ext cx="10058400" cy="1778948"/>
          </a:xfrm>
          <a:prstGeom prst="rect">
            <a:avLst/>
          </a:prstGeom>
          <a:noFill/>
        </p:spPr>
        <p:txBody>
          <a:bodyPr wrap="square" lIns="101882" tIns="50941" rIns="101882" bIns="50941" rtlCol="0">
            <a:spAutoFit/>
          </a:bodyPr>
          <a:lstStyle/>
          <a:p>
            <a:pPr algn="ctr"/>
            <a:r>
              <a:rPr lang="en-US" sz="10700" spc="-167" dirty="0">
                <a:ln w="38100" cmpd="sng">
                  <a:noFill/>
                </a:ln>
                <a:solidFill>
                  <a:schemeClr val="bg1"/>
                </a:solidFill>
                <a:latin typeface="MTF Jumpin' Jack"/>
                <a:cs typeface="MTF Jumpin' Jack"/>
              </a:rPr>
              <a:t>Dojo Store</a:t>
            </a:r>
            <a:endParaRPr lang="en-US" sz="10700" spc="-167" dirty="0">
              <a:ln w="38100" cmpd="sng">
                <a:noFill/>
              </a:ln>
              <a:solidFill>
                <a:schemeClr val="bg1"/>
              </a:solidFill>
              <a:latin typeface="MTF Jumpin' Jack"/>
              <a:cs typeface="MTF Jumpin' Jack"/>
            </a:endParaRPr>
          </a:p>
        </p:txBody>
      </p:sp>
      <p:pic>
        <p:nvPicPr>
          <p:cNvPr id="5" name="Picture 4"/>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0" y="1453659"/>
            <a:ext cx="10058400" cy="325289"/>
          </a:xfrm>
          <a:prstGeom prst="rect">
            <a:avLst/>
          </a:prstGeom>
        </p:spPr>
      </p:pic>
    </p:spTree>
    <p:extLst>
      <p:ext uri="{BB962C8B-B14F-4D97-AF65-F5344CB8AC3E}">
        <p14:creationId xmlns:p14="http://schemas.microsoft.com/office/powerpoint/2010/main" val="4262787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11320357"/>
              </p:ext>
            </p:extLst>
          </p:nvPr>
        </p:nvGraphicFramePr>
        <p:xfrm>
          <a:off x="1" y="1778947"/>
          <a:ext cx="10058399" cy="5993452"/>
        </p:xfrm>
        <a:graphic>
          <a:graphicData uri="http://schemas.openxmlformats.org/drawingml/2006/table">
            <a:tbl>
              <a:tblPr firstRow="1" bandRow="1">
                <a:tableStyleId>{5C22544A-7EE6-4342-B048-85BDC9FD1C3A}</a:tableStyleId>
              </a:tblPr>
              <a:tblGrid>
                <a:gridCol w="2412198">
                  <a:extLst>
                    <a:ext uri="{9D8B030D-6E8A-4147-A177-3AD203B41FA5}">
                      <a16:colId xmlns:a16="http://schemas.microsoft.com/office/drawing/2014/main" xmlns="" val="20000"/>
                    </a:ext>
                  </a:extLst>
                </a:gridCol>
                <a:gridCol w="7646201">
                  <a:extLst>
                    <a:ext uri="{9D8B030D-6E8A-4147-A177-3AD203B41FA5}">
                      <a16:colId xmlns:a16="http://schemas.microsoft.com/office/drawing/2014/main" xmlns="" val="20001"/>
                    </a:ext>
                  </a:extLst>
                </a:gridCol>
              </a:tblGrid>
              <a:tr h="22343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5000" b="0" dirty="0" smtClean="0">
                          <a:solidFill>
                            <a:schemeClr val="tx1"/>
                          </a:solidFill>
                          <a:latin typeface="KG Blank Space Solid"/>
                          <a:cs typeface="KG Blank Space Solid"/>
                        </a:rPr>
                        <a:t>$50</a:t>
                      </a:r>
                    </a:p>
                  </a:txBody>
                  <a:tcPr marL="100584" marR="100584" marT="51816" marB="51816"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5000" b="0" dirty="0" smtClean="0">
                          <a:solidFill>
                            <a:schemeClr val="tx1"/>
                          </a:solidFill>
                          <a:latin typeface="KG Blank Space Solid"/>
                          <a:cs typeface="KG Blank Space Solid"/>
                        </a:rPr>
                        <a:t>Sit</a:t>
                      </a:r>
                      <a:r>
                        <a:rPr lang="en-US" sz="5000" b="0" baseline="0" dirty="0" smtClean="0">
                          <a:solidFill>
                            <a:schemeClr val="tx1"/>
                          </a:solidFill>
                          <a:latin typeface="KG Blank Space Solid"/>
                          <a:cs typeface="KG Blank Space Solid"/>
                        </a:rPr>
                        <a:t> at the Teacher’s Desk</a:t>
                      </a:r>
                      <a:r>
                        <a:rPr lang="en-US" sz="4500" b="0" dirty="0" smtClean="0">
                          <a:solidFill>
                            <a:schemeClr val="tx1"/>
                          </a:solidFill>
                          <a:latin typeface="KG Blank Space Solid"/>
                          <a:cs typeface="KG Blank Space Solid"/>
                        </a:rPr>
                        <a:t> </a:t>
                      </a:r>
                      <a:r>
                        <a:rPr lang="en-US" sz="4500" b="0" dirty="0" smtClean="0">
                          <a:solidFill>
                            <a:schemeClr val="tx1"/>
                          </a:solidFill>
                          <a:latin typeface="KG Blank Space Solid"/>
                          <a:cs typeface="KG Blank Space Solid"/>
                        </a:rPr>
                        <a:t>for the Day</a:t>
                      </a:r>
                    </a:p>
                  </a:txBody>
                  <a:tcPr marL="100584" marR="100584" marT="51816" marB="51816" anchor="ctr">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extLst>
                  <a:ext uri="{0D108BD9-81ED-4DB2-BD59-A6C34878D82A}">
                    <a16:rowId xmlns:a16="http://schemas.microsoft.com/office/drawing/2014/main" xmlns="" val="10000"/>
                  </a:ext>
                </a:extLst>
              </a:tr>
              <a:tr h="2141200">
                <a:tc>
                  <a:txBody>
                    <a:bodyPr/>
                    <a:lstStyle/>
                    <a:p>
                      <a:pPr algn="ctr"/>
                      <a:r>
                        <a:rPr lang="en-US" sz="5000" b="0" dirty="0" smtClean="0">
                          <a:solidFill>
                            <a:schemeClr val="tx1"/>
                          </a:solidFill>
                          <a:latin typeface="KG Blank Space Solid"/>
                          <a:cs typeface="KG Blank Space Solid"/>
                        </a:rPr>
                        <a:t>$60</a:t>
                      </a:r>
                      <a:endParaRPr lang="en-US" sz="5000" b="0" dirty="0">
                        <a:solidFill>
                          <a:schemeClr val="tx1"/>
                        </a:solidFill>
                        <a:latin typeface="KG Blank Space Solid"/>
                        <a:cs typeface="KG Blank Space Solid"/>
                      </a:endParaRPr>
                    </a:p>
                  </a:txBody>
                  <a:tcPr marL="100584" marR="100584" marT="51816" marB="51816"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5000" b="0" baseline="0" dirty="0" smtClean="0">
                          <a:solidFill>
                            <a:schemeClr val="tx1"/>
                          </a:solidFill>
                          <a:latin typeface="KG Blank Space Solid"/>
                          <a:cs typeface="KG Blank Space Solid"/>
                        </a:rPr>
                        <a:t>Lunch w/ Teacher </a:t>
                      </a:r>
                    </a:p>
                    <a:p>
                      <a:pPr marL="0" marR="0" indent="0" algn="ctr" defTabSz="457200" rtl="0" eaLnBrk="1" fontAlgn="auto" latinLnBrk="0" hangingPunct="1">
                        <a:lnSpc>
                          <a:spcPct val="100000"/>
                        </a:lnSpc>
                        <a:spcBef>
                          <a:spcPts val="0"/>
                        </a:spcBef>
                        <a:spcAft>
                          <a:spcPts val="0"/>
                        </a:spcAft>
                        <a:buClrTx/>
                        <a:buSzTx/>
                        <a:buFontTx/>
                        <a:buNone/>
                        <a:tabLst/>
                        <a:defRPr/>
                      </a:pPr>
                      <a:r>
                        <a:rPr lang="en-US" sz="5000" b="0" baseline="0" dirty="0" smtClean="0">
                          <a:solidFill>
                            <a:schemeClr val="tx1"/>
                          </a:solidFill>
                          <a:latin typeface="KG Blank Space Solid"/>
                          <a:cs typeface="KG Blank Space Solid"/>
                        </a:rPr>
                        <a:t>&amp; 2 Friends</a:t>
                      </a:r>
                    </a:p>
                  </a:txBody>
                  <a:tcPr marL="100584" marR="100584" marT="51816" marB="51816" anchor="ctr">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extLst>
                  <a:ext uri="{0D108BD9-81ED-4DB2-BD59-A6C34878D82A}">
                    <a16:rowId xmlns:a16="http://schemas.microsoft.com/office/drawing/2014/main" xmlns="" val="10001"/>
                  </a:ext>
                </a:extLst>
              </a:tr>
              <a:tr h="1617947">
                <a:tc>
                  <a:txBody>
                    <a:bodyPr/>
                    <a:lstStyle/>
                    <a:p>
                      <a:pPr algn="ctr"/>
                      <a:r>
                        <a:rPr lang="en-US" sz="5000" b="0" dirty="0" smtClean="0">
                          <a:solidFill>
                            <a:schemeClr val="tx1"/>
                          </a:solidFill>
                          <a:latin typeface="KG Blank Space Solid"/>
                          <a:cs typeface="KG Blank Space Solid"/>
                        </a:rPr>
                        <a:t>$80</a:t>
                      </a:r>
                      <a:endParaRPr lang="en-US" sz="5000" b="0" dirty="0">
                        <a:solidFill>
                          <a:schemeClr val="tx1"/>
                        </a:solidFill>
                        <a:latin typeface="KG Blank Space Solid"/>
                        <a:cs typeface="KG Blank Space Solid"/>
                      </a:endParaRPr>
                    </a:p>
                  </a:txBody>
                  <a:tcPr marL="100584" marR="100584" marT="51816" marB="51816"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5000" b="0" baseline="0" dirty="0" smtClean="0">
                          <a:solidFill>
                            <a:schemeClr val="tx1"/>
                          </a:solidFill>
                          <a:latin typeface="KG Blank Space Solid"/>
                          <a:cs typeface="KG Blank Space Solid"/>
                        </a:rPr>
                        <a:t>Dairy Queen Treat</a:t>
                      </a:r>
                      <a:endParaRPr lang="en-US" sz="5000" b="0" baseline="0" dirty="0" smtClean="0">
                        <a:solidFill>
                          <a:schemeClr val="tx1"/>
                        </a:solidFill>
                        <a:latin typeface="KG Blank Space Solid"/>
                        <a:cs typeface="KG Blank Space Solid"/>
                      </a:endParaRPr>
                    </a:p>
                  </a:txBody>
                  <a:tcPr marL="100584" marR="100584" marT="51816" marB="51816" anchor="ctr">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28DB"/>
                    </a:solidFill>
                  </a:tcPr>
                </a:tc>
                <a:extLst>
                  <a:ext uri="{0D108BD9-81ED-4DB2-BD59-A6C34878D82A}">
                    <a16:rowId xmlns:a16="http://schemas.microsoft.com/office/drawing/2014/main" xmlns="" val="10002"/>
                  </a:ext>
                </a:extLst>
              </a:tr>
            </a:tbl>
          </a:graphicData>
        </a:graphic>
      </p:graphicFrame>
      <p:sp>
        <p:nvSpPr>
          <p:cNvPr id="7" name="TextBox 6"/>
          <p:cNvSpPr txBox="1"/>
          <p:nvPr/>
        </p:nvSpPr>
        <p:spPr>
          <a:xfrm>
            <a:off x="0" y="0"/>
            <a:ext cx="10058400" cy="1778948"/>
          </a:xfrm>
          <a:prstGeom prst="rect">
            <a:avLst/>
          </a:prstGeom>
          <a:noFill/>
        </p:spPr>
        <p:txBody>
          <a:bodyPr wrap="square" lIns="101882" tIns="50941" rIns="101882" bIns="50941" rtlCol="0">
            <a:spAutoFit/>
          </a:bodyPr>
          <a:lstStyle/>
          <a:p>
            <a:pPr algn="ctr"/>
            <a:r>
              <a:rPr lang="en-US" sz="10700" spc="-167" dirty="0">
                <a:ln w="38100" cmpd="sng">
                  <a:noFill/>
                </a:ln>
                <a:solidFill>
                  <a:schemeClr val="bg1"/>
                </a:solidFill>
                <a:latin typeface="MTF Jumpin' Jack"/>
                <a:cs typeface="MTF Jumpin' Jack"/>
              </a:rPr>
              <a:t>Dojo Store</a:t>
            </a:r>
            <a:endParaRPr lang="en-US" sz="10700" spc="-167" dirty="0">
              <a:ln w="38100" cmpd="sng">
                <a:noFill/>
              </a:ln>
              <a:solidFill>
                <a:schemeClr val="bg1"/>
              </a:solidFill>
              <a:latin typeface="MTF Jumpin' Jack"/>
              <a:cs typeface="MTF Jumpin' Jack"/>
            </a:endParaRPr>
          </a:p>
        </p:txBody>
      </p:sp>
      <p:pic>
        <p:nvPicPr>
          <p:cNvPr id="5" name="Picture 4"/>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0" y="1453659"/>
            <a:ext cx="10058400" cy="325289"/>
          </a:xfrm>
          <a:prstGeom prst="rect">
            <a:avLst/>
          </a:prstGeom>
        </p:spPr>
      </p:pic>
    </p:spTree>
    <p:extLst>
      <p:ext uri="{BB962C8B-B14F-4D97-AF65-F5344CB8AC3E}">
        <p14:creationId xmlns:p14="http://schemas.microsoft.com/office/powerpoint/2010/main" val="237943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76200"/>
            <a:ext cx="8839199" cy="6750851"/>
          </a:xfrm>
          <a:prstGeom prst="rect">
            <a:avLst/>
          </a:prstGeom>
          <a:noFill/>
        </p:spPr>
        <p:txBody>
          <a:bodyPr wrap="square" lIns="101882" tIns="50941" rIns="101882" bIns="50941" rtlCol="0">
            <a:spAutoFit/>
          </a:bodyPr>
          <a:lstStyle/>
          <a:p>
            <a:pPr algn="ctr"/>
            <a:r>
              <a:rPr lang="en-US" sz="8000" dirty="0" smtClean="0">
                <a:latin typeface="KG Second Chances Sketch"/>
                <a:cs typeface="KG Second Chances Sketch"/>
              </a:rPr>
              <a:t>Consequences</a:t>
            </a:r>
          </a:p>
          <a:p>
            <a:pPr algn="ctr"/>
            <a:endParaRPr lang="en-US" sz="8000" dirty="0">
              <a:latin typeface="KG Second Chances Sketch"/>
              <a:cs typeface="KG Second Chances Sketch"/>
            </a:endParaRPr>
          </a:p>
          <a:p>
            <a:pPr algn="ctr"/>
            <a:endParaRPr lang="en-US" sz="8000" dirty="0" smtClean="0">
              <a:latin typeface="KG Second Chances Sketch"/>
              <a:cs typeface="KG Second Chances Sketch"/>
            </a:endParaRPr>
          </a:p>
          <a:p>
            <a:pPr algn="ctr"/>
            <a:endParaRPr lang="en-US" sz="2400" dirty="0" smtClean="0">
              <a:latin typeface="KG Second Chances Sketch"/>
              <a:cs typeface="KG Second Chances Sketch"/>
            </a:endParaRPr>
          </a:p>
          <a:p>
            <a:pPr algn="ctr"/>
            <a:endParaRPr lang="en-US" sz="2400" dirty="0">
              <a:latin typeface="KG Second Chances Sketch"/>
              <a:cs typeface="KG Second Chances Sketch"/>
            </a:endParaRPr>
          </a:p>
          <a:p>
            <a:pPr algn="ctr"/>
            <a:endParaRPr lang="en-US" sz="2400" dirty="0" smtClean="0">
              <a:latin typeface="KG Second Chances Sketch"/>
              <a:cs typeface="KG Second Chances Sketch"/>
            </a:endParaRPr>
          </a:p>
          <a:p>
            <a:pPr algn="ctr"/>
            <a:r>
              <a:rPr lang="en-US" sz="2400" dirty="0" smtClean="0">
                <a:latin typeface="KG Second Chances Sketch"/>
                <a:cs typeface="KG Second Chances Sketch"/>
              </a:rPr>
              <a:t>You are responsible for your own behavior.</a:t>
            </a:r>
          </a:p>
          <a:p>
            <a:pPr algn="ctr"/>
            <a:r>
              <a:rPr lang="en-US" sz="2400" dirty="0" smtClean="0">
                <a:latin typeface="KG Second Chances Sketch"/>
                <a:cs typeface="KG Second Chances Sketch"/>
              </a:rPr>
              <a:t>If you don’t make good choices, you may lose points on Class </a:t>
            </a:r>
            <a:r>
              <a:rPr lang="en-US" sz="2400" dirty="0" err="1" smtClean="0">
                <a:latin typeface="KG Second Chances Sketch"/>
                <a:cs typeface="KG Second Chances Sketch"/>
              </a:rPr>
              <a:t>DoJo</a:t>
            </a:r>
            <a:r>
              <a:rPr lang="en-US" sz="2400" dirty="0" smtClean="0">
                <a:latin typeface="KG Second Chances Sketch"/>
                <a:cs typeface="KG Second Chances Sketch"/>
              </a:rPr>
              <a:t>. If you do not follow procedures during center time, you may be asked to go back to your seat.</a:t>
            </a:r>
            <a:endParaRPr lang="en-US" sz="2400" dirty="0">
              <a:latin typeface="KG Second Chances Sketch"/>
              <a:cs typeface="KG Second Chances Sketch"/>
            </a:endParaRPr>
          </a:p>
          <a:p>
            <a:pPr algn="ctr"/>
            <a:endParaRPr lang="en-US" sz="2400" dirty="0">
              <a:latin typeface="KG Second Chances Sketch"/>
              <a:cs typeface="KG Second Chances Sketch"/>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219200"/>
            <a:ext cx="2625744" cy="3488074"/>
          </a:xfrm>
          <a:prstGeom prst="rect">
            <a:avLst/>
          </a:prstGeom>
          <a:ln w="63500">
            <a:noFill/>
          </a:ln>
        </p:spPr>
      </p:pic>
      <p:pic>
        <p:nvPicPr>
          <p:cNvPr id="3" name="Picture 2">
            <a:extLst>
              <a:ext uri="{FF2B5EF4-FFF2-40B4-BE49-F238E27FC236}">
                <a16:creationId xmlns="" xmlns:a16="http://schemas.microsoft.com/office/drawing/2014/main" id="{29E838EC-D498-0F4F-BFC2-075225A504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0394" y="918291"/>
            <a:ext cx="2368550" cy="2476500"/>
          </a:xfrm>
          <a:prstGeom prst="rect">
            <a:avLst/>
          </a:prstGeom>
        </p:spPr>
      </p:pic>
      <p:pic>
        <p:nvPicPr>
          <p:cNvPr id="8" name="Picture 7">
            <a:extLst>
              <a:ext uri="{FF2B5EF4-FFF2-40B4-BE49-F238E27FC236}">
                <a16:creationId xmlns="" xmlns:a16="http://schemas.microsoft.com/office/drawing/2014/main" id="{AE45AF01-4543-4F4C-85E9-5629BD1478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1010989"/>
            <a:ext cx="2368550" cy="2291104"/>
          </a:xfrm>
          <a:prstGeom prst="rect">
            <a:avLst/>
          </a:prstGeom>
        </p:spPr>
      </p:pic>
    </p:spTree>
    <p:extLst>
      <p:ext uri="{BB962C8B-B14F-4D97-AF65-F5344CB8AC3E}">
        <p14:creationId xmlns:p14="http://schemas.microsoft.com/office/powerpoint/2010/main" val="3527390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DDDEFD8-BAAF-764C-9254-3D5580B5C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7" name="TextBox 6"/>
          <p:cNvSpPr txBox="1"/>
          <p:nvPr/>
        </p:nvSpPr>
        <p:spPr>
          <a:xfrm>
            <a:off x="914400" y="457200"/>
            <a:ext cx="8229600" cy="6704684"/>
          </a:xfrm>
          <a:prstGeom prst="rect">
            <a:avLst/>
          </a:prstGeom>
          <a:noFill/>
        </p:spPr>
        <p:txBody>
          <a:bodyPr wrap="square" lIns="101882" tIns="50941" rIns="101882" bIns="50941" rtlCol="0">
            <a:spAutoFit/>
          </a:bodyPr>
          <a:lstStyle/>
          <a:p>
            <a:pPr algn="ctr"/>
            <a:r>
              <a:rPr lang="en-US" sz="6000" b="1" dirty="0">
                <a:latin typeface="Calibri" panose="020F0502020204030204" pitchFamily="34" charset="0"/>
                <a:cs typeface="Calibri" panose="020F0502020204030204" pitchFamily="34" charset="0"/>
              </a:rPr>
              <a:t>Teacher Info</a:t>
            </a:r>
          </a:p>
          <a:p>
            <a:pPr algn="ctr" defTabSz="914400"/>
            <a:r>
              <a:rPr lang="en-US" dirty="0">
                <a:latin typeface="Calibri" panose="020F0502020204030204" pitchFamily="34" charset="0"/>
                <a:cs typeface="Calibri" panose="020F0502020204030204" pitchFamily="34" charset="0"/>
              </a:rPr>
              <a:t>Don’t try and teach all of this at once! Break it up into little sections. Review often the first few weeks of school. It’s also a great resource to use after Christmas Break or when Spring Fever hits. </a:t>
            </a:r>
            <a:r>
              <a:rPr lang="en-US" dirty="0">
                <a:latin typeface="Calibri" panose="020F0502020204030204" pitchFamily="34" charset="0"/>
                <a:cs typeface="Calibri" panose="020F0502020204030204" pitchFamily="34" charset="0"/>
                <a:sym typeface="Wingdings" pitchFamily="2" charset="2"/>
              </a:rPr>
              <a:t> </a:t>
            </a:r>
            <a:r>
              <a:rPr lang="en-US" dirty="0">
                <a:latin typeface="Calibri" panose="020F0502020204030204" pitchFamily="34" charset="0"/>
                <a:cs typeface="Calibri" panose="020F0502020204030204" pitchFamily="34" charset="0"/>
              </a:rPr>
              <a:t> </a:t>
            </a:r>
          </a:p>
          <a:p>
            <a:pPr algn="ctr" defTabSz="914400"/>
            <a:r>
              <a:rPr lang="en-US" b="1" u="sng" dirty="0">
                <a:latin typeface="Calibri" panose="020F0502020204030204" pitchFamily="34" charset="0"/>
                <a:cs typeface="Calibri" panose="020F0502020204030204" pitchFamily="34" charset="0"/>
              </a:rPr>
              <a:t>Check out the NOTES section at the bottom of every slide</a:t>
            </a:r>
            <a:r>
              <a:rPr lang="en-US" dirty="0">
                <a:latin typeface="Calibri" panose="020F0502020204030204" pitchFamily="34" charset="0"/>
                <a:cs typeface="Calibri" panose="020F0502020204030204" pitchFamily="34" charset="0"/>
              </a:rPr>
              <a:t> for classroom management pointers, tips, and tricks! Don’t assume students know what you mean; Demonstrate and discuss the nitty-gritty. You’ll be thankful you did later! </a:t>
            </a:r>
            <a:r>
              <a:rPr lang="en-US" dirty="0">
                <a:latin typeface="Calibri" panose="020F0502020204030204" pitchFamily="34" charset="0"/>
                <a:cs typeface="Calibri" panose="020F0502020204030204" pitchFamily="34" charset="0"/>
                <a:sym typeface="Wingdings" pitchFamily="2" charset="2"/>
              </a:rPr>
              <a:t> It may not seem like you are getting a lot of academics taught during the first two weeks of school, but establishing your routines and procedures at the start of the year will set you up for success!</a:t>
            </a:r>
            <a:endParaRPr lang="en-US" dirty="0"/>
          </a:p>
          <a:p>
            <a:pPr lvl="0" algn="ctr" defTabSz="914400"/>
            <a:endParaRPr lang="en-US" sz="2100" dirty="0">
              <a:latin typeface="Calibri" panose="020F0502020204030204" pitchFamily="34" charset="0"/>
              <a:cs typeface="Calibri" panose="020F0502020204030204" pitchFamily="34" charset="0"/>
            </a:endParaRPr>
          </a:p>
          <a:p>
            <a:pPr algn="ctr"/>
            <a:r>
              <a:rPr lang="en-US" sz="2100" b="1" u="sng" dirty="0">
                <a:latin typeface="Calibri" panose="020F0502020204030204" pitchFamily="34" charset="0"/>
                <a:cs typeface="Calibri" panose="020F0502020204030204" pitchFamily="34" charset="0"/>
              </a:rPr>
              <a:t>To add slides: </a:t>
            </a:r>
            <a:r>
              <a:rPr lang="en-US" sz="2100" dirty="0">
                <a:latin typeface="Calibri" panose="020F0502020204030204" pitchFamily="34" charset="0"/>
                <a:cs typeface="Calibri" panose="020F0502020204030204" pitchFamily="34" charset="0"/>
              </a:rPr>
              <a:t>Right click on a similar slide and choose “Duplicate Slide.”</a:t>
            </a:r>
          </a:p>
          <a:p>
            <a:pPr algn="ctr"/>
            <a:r>
              <a:rPr lang="en-US" sz="2100" b="1" u="sng" dirty="0">
                <a:latin typeface="Calibri" panose="020F0502020204030204" pitchFamily="34" charset="0"/>
                <a:cs typeface="Calibri" panose="020F0502020204030204" pitchFamily="34" charset="0"/>
              </a:rPr>
              <a:t>To delete slides: </a:t>
            </a:r>
            <a:r>
              <a:rPr lang="en-US" sz="2100" dirty="0">
                <a:latin typeface="Calibri" panose="020F0502020204030204" pitchFamily="34" charset="0"/>
                <a:cs typeface="Calibri" panose="020F0502020204030204" pitchFamily="34" charset="0"/>
              </a:rPr>
              <a:t>Right click on the slide and choose “Delete slide.”  </a:t>
            </a:r>
          </a:p>
          <a:p>
            <a:pPr algn="ctr"/>
            <a:r>
              <a:rPr lang="en-US" sz="2100" b="1" u="sng" dirty="0">
                <a:latin typeface="Calibri" panose="020F0502020204030204" pitchFamily="34" charset="0"/>
                <a:cs typeface="Calibri" panose="020F0502020204030204" pitchFamily="34" charset="0"/>
              </a:rPr>
              <a:t>To rearrange slides: </a:t>
            </a:r>
            <a:r>
              <a:rPr lang="en-US" sz="2100" dirty="0">
                <a:latin typeface="Calibri" panose="020F0502020204030204" pitchFamily="34" charset="0"/>
                <a:cs typeface="Calibri" panose="020F0502020204030204" pitchFamily="34" charset="0"/>
              </a:rPr>
              <a:t>Drag and drop them in the order that works for you.</a:t>
            </a:r>
          </a:p>
          <a:p>
            <a:pPr algn="ctr"/>
            <a:r>
              <a:rPr lang="en-US" sz="2100" b="1" u="sng" dirty="0">
                <a:latin typeface="Calibri" panose="020F0502020204030204" pitchFamily="34" charset="0"/>
                <a:cs typeface="Calibri" panose="020F0502020204030204" pitchFamily="34" charset="0"/>
              </a:rPr>
              <a:t>To change a picture:</a:t>
            </a:r>
            <a:r>
              <a:rPr lang="en-US" sz="2100" dirty="0">
                <a:latin typeface="Calibri" panose="020F0502020204030204" pitchFamily="34" charset="0"/>
                <a:cs typeface="Calibri" panose="020F0502020204030204" pitchFamily="34" charset="0"/>
              </a:rPr>
              <a:t> Right click on the picture, and choose “Change Picture.”  Find your favorite picture and insert it! If you want to change the size of the picture, just click the corner of the picture and drag the picture in or out.  </a:t>
            </a:r>
          </a:p>
          <a:p>
            <a:pPr algn="ctr"/>
            <a:endParaRPr lang="en-US" sz="2100" dirty="0"/>
          </a:p>
        </p:txBody>
      </p:sp>
      <p:pic>
        <p:nvPicPr>
          <p:cNvPr id="12" name="Picture 11" descr="Watermark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0" y="6858000"/>
            <a:ext cx="914400" cy="914400"/>
          </a:xfrm>
          <a:prstGeom prst="rect">
            <a:avLst/>
          </a:prstGeom>
        </p:spPr>
      </p:pic>
      <p:sp>
        <p:nvSpPr>
          <p:cNvPr id="4" name="TextBox 3">
            <a:extLst>
              <a:ext uri="{FF2B5EF4-FFF2-40B4-BE49-F238E27FC236}">
                <a16:creationId xmlns="" xmlns:a16="http://schemas.microsoft.com/office/drawing/2014/main" id="{1F1964CC-91E7-D142-9CBD-760727F1180B}"/>
              </a:ext>
            </a:extLst>
          </p:cNvPr>
          <p:cNvSpPr txBox="1"/>
          <p:nvPr/>
        </p:nvSpPr>
        <p:spPr>
          <a:xfrm>
            <a:off x="914400" y="6686490"/>
            <a:ext cx="8229600" cy="400110"/>
          </a:xfrm>
          <a:prstGeom prst="rect">
            <a:avLst/>
          </a:prstGeom>
          <a:noFill/>
        </p:spPr>
        <p:txBody>
          <a:bodyPr wrap="square" rtlCol="0">
            <a:spAutoFit/>
          </a:bodyPr>
          <a:lstStyle/>
          <a:p>
            <a:pPr algn="ctr"/>
            <a:r>
              <a:rPr lang="en-US" dirty="0"/>
              <a:t>E-mail me at </a:t>
            </a:r>
            <a:r>
              <a:rPr lang="en-US" dirty="0">
                <a:hlinkClick r:id="rId5"/>
              </a:rPr>
              <a:t>TheHappyTeacherTPT@gmail.com</a:t>
            </a:r>
            <a:r>
              <a:rPr lang="en-US" dirty="0"/>
              <a:t> with any questions.</a:t>
            </a:r>
          </a:p>
        </p:txBody>
      </p:sp>
      <p:pic>
        <p:nvPicPr>
          <p:cNvPr id="6" name="Picture 5">
            <a:extLst>
              <a:ext uri="{FF2B5EF4-FFF2-40B4-BE49-F238E27FC236}">
                <a16:creationId xmlns="" xmlns:a16="http://schemas.microsoft.com/office/drawing/2014/main" id="{3C701504-E3E5-ED46-BC14-73E944C900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486722">
            <a:off x="-2159411" y="3990953"/>
            <a:ext cx="5890670" cy="2293061"/>
          </a:xfrm>
          <a:prstGeom prst="rect">
            <a:avLst/>
          </a:prstGeom>
        </p:spPr>
      </p:pic>
    </p:spTree>
    <p:extLst>
      <p:ext uri="{BB962C8B-B14F-4D97-AF65-F5344CB8AC3E}">
        <p14:creationId xmlns:p14="http://schemas.microsoft.com/office/powerpoint/2010/main" val="376988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4236890"/>
            <a:ext cx="9601200" cy="3109213"/>
          </a:xfrm>
          <a:prstGeom prst="rect">
            <a:avLst/>
          </a:prstGeom>
          <a:noFill/>
        </p:spPr>
        <p:txBody>
          <a:bodyPr wrap="square" lIns="101882" tIns="50941" rIns="101882" bIns="50941" rtlCol="0">
            <a:spAutoFit/>
          </a:bodyPr>
          <a:lstStyle/>
          <a:p>
            <a:pPr lvl="0" algn="ctr">
              <a:lnSpc>
                <a:spcPct val="114000"/>
              </a:lnSpc>
            </a:pPr>
            <a:endParaRPr lang="en-US" sz="2400" dirty="0">
              <a:solidFill>
                <a:prstClr val="black"/>
              </a:solidFill>
              <a:latin typeface="KG Corner of the Sky"/>
              <a:cs typeface="KG Corner of the Sky"/>
            </a:endParaRPr>
          </a:p>
          <a:p>
            <a:pPr lvl="0" algn="ctr"/>
            <a:endParaRPr lang="en-US" sz="2400" dirty="0">
              <a:solidFill>
                <a:prstClr val="black"/>
              </a:solidFill>
              <a:latin typeface="Kristen ITC" pitchFamily="66" charset="0"/>
              <a:cs typeface="Iskoola Pota" pitchFamily="34" charset="0"/>
            </a:endParaRPr>
          </a:p>
          <a:p>
            <a:pPr lvl="0" algn="ctr"/>
            <a:r>
              <a:rPr lang="en-US" sz="2400" dirty="0" smtClean="0">
                <a:solidFill>
                  <a:prstClr val="black"/>
                </a:solidFill>
                <a:latin typeface="Kristen ITC" pitchFamily="66" charset="0"/>
                <a:cs typeface="Iskoola Pota" pitchFamily="34" charset="0"/>
              </a:rPr>
              <a:t>I have been married to Mr. </a:t>
            </a:r>
            <a:r>
              <a:rPr lang="en-US" sz="2400" dirty="0" err="1" smtClean="0">
                <a:solidFill>
                  <a:prstClr val="black"/>
                </a:solidFill>
                <a:latin typeface="Kristen ITC" pitchFamily="66" charset="0"/>
                <a:cs typeface="Iskoola Pota" pitchFamily="34" charset="0"/>
              </a:rPr>
              <a:t>Naugle</a:t>
            </a:r>
            <a:r>
              <a:rPr lang="en-US" sz="2400" dirty="0" smtClean="0">
                <a:solidFill>
                  <a:prstClr val="black"/>
                </a:solidFill>
                <a:latin typeface="Kristen ITC" pitchFamily="66" charset="0"/>
                <a:cs typeface="Iskoola Pota" pitchFamily="34" charset="0"/>
              </a:rPr>
              <a:t> for 21 years. He is a plumber. I have been a teacher for 25 years and have taught fourth grade and second grade. I love being a teacher and am excited to get too know all of you this year! I hope you learn a lot and have fun this year. In my free time, I like to read books, go shopping and watch my grand-daughter </a:t>
            </a:r>
            <a:r>
              <a:rPr lang="en-US" sz="2400" dirty="0" err="1" smtClean="0">
                <a:solidFill>
                  <a:prstClr val="black"/>
                </a:solidFill>
                <a:latin typeface="Kristen ITC" pitchFamily="66" charset="0"/>
                <a:cs typeface="Iskoola Pota" pitchFamily="34" charset="0"/>
              </a:rPr>
              <a:t>Everlee</a:t>
            </a:r>
            <a:r>
              <a:rPr lang="en-US" sz="2400" dirty="0" smtClean="0">
                <a:solidFill>
                  <a:prstClr val="black"/>
                </a:solidFill>
                <a:latin typeface="Kristen ITC" pitchFamily="66" charset="0"/>
                <a:cs typeface="Iskoola Pota" pitchFamily="34" charset="0"/>
              </a:rPr>
              <a:t>.</a:t>
            </a:r>
            <a:endParaRPr lang="en-US" sz="2400" dirty="0">
              <a:solidFill>
                <a:prstClr val="black"/>
              </a:solidFill>
              <a:latin typeface="Kristen ITC" pitchFamily="66" charset="0"/>
              <a:cs typeface="Iskoola Pota" pitchFamily="34" charset="0"/>
            </a:endParaRPr>
          </a:p>
        </p:txBody>
      </p:sp>
      <p:sp>
        <p:nvSpPr>
          <p:cNvPr id="8" name="TextBox 7"/>
          <p:cNvSpPr txBox="1"/>
          <p:nvPr/>
        </p:nvSpPr>
        <p:spPr>
          <a:xfrm>
            <a:off x="914400" y="228600"/>
            <a:ext cx="8229600" cy="1180095"/>
          </a:xfrm>
          <a:prstGeom prst="rect">
            <a:avLst/>
          </a:prstGeom>
          <a:noFill/>
        </p:spPr>
        <p:txBody>
          <a:bodyPr wrap="square" lIns="101882" tIns="50941" rIns="101882" bIns="50941" rtlCol="0">
            <a:spAutoFit/>
          </a:bodyPr>
          <a:lstStyle/>
          <a:p>
            <a:pPr algn="ctr"/>
            <a:r>
              <a:rPr lang="en-US" sz="7000" dirty="0">
                <a:latin typeface="KG Second Chances Sketch"/>
                <a:cs typeface="KG Second Chances Sketch"/>
              </a:rPr>
              <a:t>All  About Me!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890" y="1493690"/>
            <a:ext cx="2057400" cy="2743200"/>
          </a:xfrm>
          <a:prstGeom prst="rect">
            <a:avLst/>
          </a:prstGeom>
          <a:ln w="69850" cap="rnd">
            <a:solidFill>
              <a:srgbClr val="00B0F0"/>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1253613"/>
            <a:ext cx="1803676" cy="3581400"/>
          </a:xfrm>
          <a:prstGeom prst="rect">
            <a:avLst/>
          </a:prstGeom>
          <a:ln w="69850" cap="rnd">
            <a:solidFill>
              <a:srgbClr val="00B0F0"/>
            </a:solidFill>
          </a:ln>
        </p:spPr>
      </p:pic>
    </p:spTree>
    <p:extLst>
      <p:ext uri="{BB962C8B-B14F-4D97-AF65-F5344CB8AC3E}">
        <p14:creationId xmlns:p14="http://schemas.microsoft.com/office/powerpoint/2010/main" val="242269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796" y="5347253"/>
            <a:ext cx="9753600" cy="1824502"/>
          </a:xfrm>
          <a:prstGeom prst="rect">
            <a:avLst/>
          </a:prstGeom>
          <a:noFill/>
        </p:spPr>
        <p:txBody>
          <a:bodyPr wrap="square" lIns="101882" tIns="50941" rIns="101882" bIns="50941" rtlCol="0">
            <a:spAutoFit/>
          </a:bodyPr>
          <a:lstStyle/>
          <a:p>
            <a:pPr lvl="0" algn="ctr">
              <a:lnSpc>
                <a:spcPct val="114000"/>
              </a:lnSpc>
            </a:pPr>
            <a:r>
              <a:rPr lang="en-US" sz="2700" dirty="0" smtClean="0">
                <a:solidFill>
                  <a:prstClr val="black"/>
                </a:solidFill>
                <a:latin typeface="KG Corner of the Sky"/>
                <a:cs typeface="Iskoola Pota" pitchFamily="34" charset="0"/>
              </a:rPr>
              <a:t> </a:t>
            </a:r>
            <a:r>
              <a:rPr lang="en-US" sz="2400" dirty="0" smtClean="0">
                <a:solidFill>
                  <a:prstClr val="black"/>
                </a:solidFill>
                <a:latin typeface="Kristen ITC" pitchFamily="66" charset="0"/>
                <a:cs typeface="Iskoola Pota" pitchFamily="34" charset="0"/>
              </a:rPr>
              <a:t>I have 4 children. Haley is the oldest and she is </a:t>
            </a:r>
            <a:r>
              <a:rPr lang="en-US" sz="2400" dirty="0" err="1" smtClean="0">
                <a:solidFill>
                  <a:prstClr val="black"/>
                </a:solidFill>
                <a:latin typeface="Kristen ITC" pitchFamily="66" charset="0"/>
                <a:cs typeface="Iskoola Pota" pitchFamily="34" charset="0"/>
              </a:rPr>
              <a:t>Everlee’s</a:t>
            </a:r>
            <a:r>
              <a:rPr lang="en-US" sz="2400" dirty="0" smtClean="0">
                <a:solidFill>
                  <a:prstClr val="black"/>
                </a:solidFill>
                <a:latin typeface="Kristen ITC" pitchFamily="66" charset="0"/>
                <a:cs typeface="Iskoola Pota" pitchFamily="34" charset="0"/>
              </a:rPr>
              <a:t> mom. She is a </a:t>
            </a:r>
            <a:r>
              <a:rPr lang="en-US" sz="2400" dirty="0" err="1" smtClean="0">
                <a:solidFill>
                  <a:prstClr val="black"/>
                </a:solidFill>
                <a:latin typeface="Kristen ITC" pitchFamily="66" charset="0"/>
                <a:cs typeface="Iskoola Pota" pitchFamily="34" charset="0"/>
              </a:rPr>
              <a:t>cosmotologist</a:t>
            </a:r>
            <a:r>
              <a:rPr lang="en-US" sz="2400" dirty="0" smtClean="0">
                <a:solidFill>
                  <a:prstClr val="black"/>
                </a:solidFill>
                <a:latin typeface="Kristen ITC" pitchFamily="66" charset="0"/>
                <a:cs typeface="Iskoola Pota" pitchFamily="34" charset="0"/>
              </a:rPr>
              <a:t> and works at Pixie Salon In Carlinville. Hannah is going to school to be an esthetician. Aidan is a senior and Camden is in 8</a:t>
            </a:r>
            <a:r>
              <a:rPr lang="en-US" sz="2400" baseline="30000" dirty="0" smtClean="0">
                <a:solidFill>
                  <a:prstClr val="black"/>
                </a:solidFill>
                <a:latin typeface="Kristen ITC" pitchFamily="66" charset="0"/>
                <a:cs typeface="Iskoola Pota" pitchFamily="34" charset="0"/>
              </a:rPr>
              <a:t>th</a:t>
            </a:r>
            <a:r>
              <a:rPr lang="en-US" sz="2400" dirty="0" smtClean="0">
                <a:solidFill>
                  <a:prstClr val="black"/>
                </a:solidFill>
                <a:latin typeface="Kristen ITC" pitchFamily="66" charset="0"/>
                <a:cs typeface="Iskoola Pota" pitchFamily="34" charset="0"/>
              </a:rPr>
              <a:t> grade. Both boys love sports!</a:t>
            </a:r>
            <a:endParaRPr lang="en-US" sz="2400" dirty="0">
              <a:solidFill>
                <a:prstClr val="black"/>
              </a:solidFill>
              <a:latin typeface="Kristen ITC" pitchFamily="66" charset="0"/>
              <a:cs typeface="Iskoola Pota" pitchFamily="34" charset="0"/>
            </a:endParaRPr>
          </a:p>
        </p:txBody>
      </p:sp>
      <p:sp>
        <p:nvSpPr>
          <p:cNvPr id="8" name="TextBox 7"/>
          <p:cNvSpPr txBox="1"/>
          <p:nvPr/>
        </p:nvSpPr>
        <p:spPr>
          <a:xfrm>
            <a:off x="914400" y="115305"/>
            <a:ext cx="8229600" cy="1180095"/>
          </a:xfrm>
          <a:prstGeom prst="rect">
            <a:avLst/>
          </a:prstGeom>
          <a:noFill/>
        </p:spPr>
        <p:txBody>
          <a:bodyPr wrap="square" lIns="101882" tIns="50941" rIns="101882" bIns="50941" rtlCol="0">
            <a:spAutoFit/>
          </a:bodyPr>
          <a:lstStyle/>
          <a:p>
            <a:pPr algn="ctr"/>
            <a:r>
              <a:rPr lang="en-US" sz="7000" dirty="0">
                <a:latin typeface="KG Second Chances Sketch"/>
                <a:cs typeface="KG Second Chances Sketch"/>
              </a:rPr>
              <a:t>My Kids!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2886" y="1445851"/>
            <a:ext cx="2443098" cy="3871906"/>
          </a:xfrm>
          <a:prstGeom prst="rect">
            <a:avLst/>
          </a:prstGeom>
          <a:ln w="69850" cap="rnd">
            <a:solidFill>
              <a:srgbClr val="00B0F0"/>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94" y="2130871"/>
            <a:ext cx="2179811" cy="2557153"/>
          </a:xfrm>
          <a:prstGeom prst="rect">
            <a:avLst/>
          </a:prstGeom>
          <a:ln w="69850" cap="rnd">
            <a:solidFill>
              <a:srgbClr val="00B0F0"/>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0090" y="1512521"/>
            <a:ext cx="1833909" cy="3834537"/>
          </a:xfrm>
          <a:prstGeom prst="rect">
            <a:avLst/>
          </a:prstGeom>
          <a:ln w="69850" cap="rnd">
            <a:solidFill>
              <a:srgbClr val="00B0F0"/>
            </a:solidFill>
          </a:ln>
        </p:spPr>
      </p:pic>
    </p:spTree>
    <p:extLst>
      <p:ext uri="{BB962C8B-B14F-4D97-AF65-F5344CB8AC3E}">
        <p14:creationId xmlns:p14="http://schemas.microsoft.com/office/powerpoint/2010/main" val="4179011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12664"/>
            <a:ext cx="9315450" cy="1180095"/>
          </a:xfrm>
          <a:prstGeom prst="rect">
            <a:avLst/>
          </a:prstGeom>
          <a:noFill/>
        </p:spPr>
        <p:txBody>
          <a:bodyPr wrap="square" lIns="101882" tIns="50941" rIns="101882" bIns="50941" rtlCol="0">
            <a:spAutoFit/>
          </a:bodyPr>
          <a:lstStyle/>
          <a:p>
            <a:pPr algn="ctr"/>
            <a:r>
              <a:rPr lang="en-US" sz="7000" dirty="0" smtClean="0">
                <a:latin typeface="KG Second Chances Sketch"/>
                <a:cs typeface="KG Second Chances Sketch"/>
              </a:rPr>
              <a:t>Classroom Rules</a:t>
            </a:r>
            <a:endParaRPr lang="en-US" sz="7000" dirty="0">
              <a:latin typeface="KG Second Chances Sketch"/>
              <a:cs typeface="KG Second Chances Sketch"/>
            </a:endParaRPr>
          </a:p>
        </p:txBody>
      </p:sp>
      <p:sp>
        <p:nvSpPr>
          <p:cNvPr id="11" name="TextBox 10"/>
          <p:cNvSpPr txBox="1"/>
          <p:nvPr/>
        </p:nvSpPr>
        <p:spPr>
          <a:xfrm>
            <a:off x="504825" y="1592759"/>
            <a:ext cx="9372600" cy="3553922"/>
          </a:xfrm>
          <a:prstGeom prst="rect">
            <a:avLst/>
          </a:prstGeom>
          <a:noFill/>
        </p:spPr>
        <p:txBody>
          <a:bodyPr wrap="square" rtlCol="0">
            <a:spAutoFit/>
          </a:bodyPr>
          <a:lstStyle/>
          <a:p>
            <a:pPr algn="ctr">
              <a:lnSpc>
                <a:spcPct val="114000"/>
              </a:lnSpc>
            </a:pPr>
            <a:endParaRPr lang="en-US" sz="2500" dirty="0">
              <a:latin typeface="KG Corner of the Sky"/>
              <a:cs typeface="KG Corner of the Sky"/>
            </a:endParaRPr>
          </a:p>
          <a:p>
            <a:pPr algn="ctr">
              <a:lnSpc>
                <a:spcPct val="114000"/>
              </a:lnSpc>
            </a:pPr>
            <a:r>
              <a:rPr lang="en-US" sz="4400" dirty="0" smtClean="0">
                <a:latin typeface="KG Corner of the Sky"/>
                <a:cs typeface="KG Corner of the Sky"/>
              </a:rPr>
              <a:t>Be respectful</a:t>
            </a:r>
          </a:p>
          <a:p>
            <a:pPr algn="ctr">
              <a:lnSpc>
                <a:spcPct val="114000"/>
              </a:lnSpc>
            </a:pPr>
            <a:r>
              <a:rPr lang="en-US" sz="4400" dirty="0" smtClean="0">
                <a:latin typeface="KG Corner of the Sky"/>
                <a:cs typeface="KG Corner of the Sky"/>
              </a:rPr>
              <a:t>Be responsible</a:t>
            </a:r>
          </a:p>
          <a:p>
            <a:pPr algn="ctr">
              <a:lnSpc>
                <a:spcPct val="114000"/>
              </a:lnSpc>
            </a:pPr>
            <a:r>
              <a:rPr lang="en-US" sz="4400" dirty="0" smtClean="0">
                <a:latin typeface="KG Corner of the Sky"/>
                <a:cs typeface="KG Corner of the Sky"/>
              </a:rPr>
              <a:t>Be safe</a:t>
            </a:r>
          </a:p>
          <a:p>
            <a:pPr algn="ctr">
              <a:lnSpc>
                <a:spcPct val="114000"/>
              </a:lnSpc>
            </a:pPr>
            <a:r>
              <a:rPr lang="en-US" sz="4400" dirty="0" smtClean="0">
                <a:latin typeface="KG Corner of the Sky"/>
                <a:cs typeface="KG Corner of the Sky"/>
              </a:rPr>
              <a:t>Be kind</a:t>
            </a:r>
            <a:endParaRPr lang="en-US" sz="4400" dirty="0">
              <a:latin typeface="KG Corner of the Sky"/>
              <a:cs typeface="KG Corner of the Sky"/>
            </a:endParaRPr>
          </a:p>
        </p:txBody>
      </p:sp>
      <p:pic>
        <p:nvPicPr>
          <p:cNvPr id="2" name="Picture 1" descr="My Sheep Hear My Voice (John 10:22-30) Sunday Schoo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495801"/>
            <a:ext cx="3200400" cy="1981200"/>
          </a:xfrm>
          <a:prstGeom prst="rect">
            <a:avLst/>
          </a:prstGeom>
        </p:spPr>
      </p:pic>
      <p:pic>
        <p:nvPicPr>
          <p:cNvPr id="3" name="Picture 2" descr="18_2 news DispellingStereotypeBullyFreeZone feature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5105400"/>
            <a:ext cx="4916124" cy="2489200"/>
          </a:xfrm>
          <a:prstGeom prst="rect">
            <a:avLst/>
          </a:prstGeom>
        </p:spPr>
      </p:pic>
    </p:spTree>
    <p:extLst>
      <p:ext uri="{BB962C8B-B14F-4D97-AF65-F5344CB8AC3E}">
        <p14:creationId xmlns:p14="http://schemas.microsoft.com/office/powerpoint/2010/main" val="334580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8" name="Picture 7" descr="Frame 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87923"/>
            <a:ext cx="10668000" cy="7684477"/>
          </a:xfrm>
          <a:prstGeom prst="rect">
            <a:avLst/>
          </a:prstGeom>
        </p:spPr>
      </p:pic>
      <p:sp>
        <p:nvSpPr>
          <p:cNvPr id="7" name="TextBox 6"/>
          <p:cNvSpPr txBox="1"/>
          <p:nvPr/>
        </p:nvSpPr>
        <p:spPr>
          <a:xfrm>
            <a:off x="1066800" y="2209800"/>
            <a:ext cx="8046720" cy="3334531"/>
          </a:xfrm>
          <a:prstGeom prst="rect">
            <a:avLst/>
          </a:prstGeom>
          <a:noFill/>
        </p:spPr>
        <p:txBody>
          <a:bodyPr wrap="square" lIns="101882" tIns="50941" rIns="101882" bIns="50941" rtlCol="0">
            <a:spAutoFit/>
          </a:bodyPr>
          <a:lstStyle/>
          <a:p>
            <a:pPr algn="ctr"/>
            <a:r>
              <a:rPr lang="en-US" sz="7500" spc="600" dirty="0">
                <a:solidFill>
                  <a:schemeClr val="bg1"/>
                </a:solidFill>
                <a:latin typeface="KG Second Chances Sketch"/>
                <a:cs typeface="KG Second Chances Sketch"/>
              </a:rPr>
              <a:t>Routines</a:t>
            </a:r>
          </a:p>
          <a:p>
            <a:pPr algn="ctr"/>
            <a:r>
              <a:rPr lang="en-US" sz="6000" spc="600" dirty="0">
                <a:solidFill>
                  <a:schemeClr val="bg1"/>
                </a:solidFill>
                <a:latin typeface="KG Second Chances Sketch"/>
                <a:cs typeface="KG Second Chances Sketch"/>
              </a:rPr>
              <a:t> </a:t>
            </a:r>
          </a:p>
          <a:p>
            <a:pPr algn="ctr"/>
            <a:r>
              <a:rPr lang="en-US" sz="7500" spc="600" dirty="0">
                <a:solidFill>
                  <a:schemeClr val="bg1"/>
                </a:solidFill>
                <a:latin typeface="KG Second Chances Sketch"/>
                <a:cs typeface="KG Second Chances Sketch"/>
              </a:rPr>
              <a:t>Procedures</a:t>
            </a:r>
          </a:p>
        </p:txBody>
      </p:sp>
      <p:pic>
        <p:nvPicPr>
          <p:cNvPr id="12" name="Picture 11" descr="Watermark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0" y="6477000"/>
            <a:ext cx="1295400" cy="1295400"/>
          </a:xfrm>
          <a:prstGeom prst="rect">
            <a:avLst/>
          </a:prstGeom>
        </p:spPr>
      </p:pic>
      <p:sp>
        <p:nvSpPr>
          <p:cNvPr id="2" name="TextBox 1"/>
          <p:cNvSpPr txBox="1"/>
          <p:nvPr/>
        </p:nvSpPr>
        <p:spPr>
          <a:xfrm>
            <a:off x="3733800" y="3429000"/>
            <a:ext cx="2667000" cy="861774"/>
          </a:xfrm>
          <a:prstGeom prst="rect">
            <a:avLst/>
          </a:prstGeom>
          <a:noFill/>
        </p:spPr>
        <p:txBody>
          <a:bodyPr wrap="square" rtlCol="0">
            <a:spAutoFit/>
          </a:bodyPr>
          <a:lstStyle/>
          <a:p>
            <a:pPr algn="ctr"/>
            <a:r>
              <a:rPr lang="en-US" sz="5000" dirty="0">
                <a:solidFill>
                  <a:srgbClr val="FFFFFF"/>
                </a:solidFill>
                <a:latin typeface="KG Corner of the Sky"/>
                <a:cs typeface="KG Corner of the Sky"/>
              </a:rPr>
              <a:t>- and -</a:t>
            </a:r>
          </a:p>
        </p:txBody>
      </p:sp>
    </p:spTree>
    <p:extLst>
      <p:ext uri="{BB962C8B-B14F-4D97-AF65-F5344CB8AC3E}">
        <p14:creationId xmlns:p14="http://schemas.microsoft.com/office/powerpoint/2010/main" val="187262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228600"/>
            <a:ext cx="8686800" cy="1210873"/>
          </a:xfrm>
          <a:prstGeom prst="rect">
            <a:avLst/>
          </a:prstGeom>
          <a:noFill/>
        </p:spPr>
        <p:txBody>
          <a:bodyPr wrap="square" lIns="101882" tIns="50941" rIns="101882" bIns="50941" rtlCol="0">
            <a:spAutoFit/>
          </a:bodyPr>
          <a:lstStyle/>
          <a:p>
            <a:pPr algn="ctr"/>
            <a:r>
              <a:rPr lang="en-US" sz="7200" dirty="0" smtClean="0">
                <a:latin typeface="KG Second Chances Sketch"/>
                <a:cs typeface="KG Second Chances Sketch"/>
              </a:rPr>
              <a:t>Quiet Signal</a:t>
            </a:r>
            <a:endParaRPr lang="en-US" sz="7200" dirty="0">
              <a:latin typeface="KG Second Chances Sketch"/>
              <a:cs typeface="KG Second Chances Sketch"/>
            </a:endParaRPr>
          </a:p>
        </p:txBody>
      </p:sp>
      <p:graphicFrame>
        <p:nvGraphicFramePr>
          <p:cNvPr id="8" name="Table 7">
            <a:extLst>
              <a:ext uri="{FF2B5EF4-FFF2-40B4-BE49-F238E27FC236}">
                <a16:creationId xmlns="" xmlns:a16="http://schemas.microsoft.com/office/drawing/2014/main" id="{D83F7D48-7205-4847-BB6F-E3CED5DAA2C7}"/>
              </a:ext>
            </a:extLst>
          </p:cNvPr>
          <p:cNvGraphicFramePr>
            <a:graphicFrameLocks noGrp="1"/>
          </p:cNvGraphicFramePr>
          <p:nvPr>
            <p:extLst>
              <p:ext uri="{D42A27DB-BD31-4B8C-83A1-F6EECF244321}">
                <p14:modId xmlns:p14="http://schemas.microsoft.com/office/powerpoint/2010/main" val="747682923"/>
              </p:ext>
            </p:extLst>
          </p:nvPr>
        </p:nvGraphicFramePr>
        <p:xfrm>
          <a:off x="152400" y="4800600"/>
          <a:ext cx="9753600" cy="3048000"/>
        </p:xfrm>
        <a:graphic>
          <a:graphicData uri="http://schemas.openxmlformats.org/drawingml/2006/table">
            <a:tbl>
              <a:tblPr firstRow="1" bandRow="1">
                <a:tableStyleId>{5C22544A-7EE6-4342-B048-85BDC9FD1C3A}</a:tableStyleId>
              </a:tblPr>
              <a:tblGrid>
                <a:gridCol w="4419600">
                  <a:extLst>
                    <a:ext uri="{9D8B030D-6E8A-4147-A177-3AD203B41FA5}">
                      <a16:colId xmlns="" xmlns:a16="http://schemas.microsoft.com/office/drawing/2014/main" val="2345561809"/>
                    </a:ext>
                  </a:extLst>
                </a:gridCol>
                <a:gridCol w="5334000">
                  <a:extLst>
                    <a:ext uri="{9D8B030D-6E8A-4147-A177-3AD203B41FA5}">
                      <a16:colId xmlns="" xmlns:a16="http://schemas.microsoft.com/office/drawing/2014/main" val="634388187"/>
                    </a:ext>
                  </a:extLst>
                </a:gridCol>
              </a:tblGrid>
              <a:tr h="370840">
                <a:tc gridSpan="2">
                  <a:txBody>
                    <a:bodyPr/>
                    <a:lstStyle/>
                    <a:p>
                      <a:pPr algn="ctr"/>
                      <a:endParaRPr lang="en-US" dirty="0">
                        <a:latin typeface="KG Corner of the Sky" panose="02000503000000020004" pitchFamily="2" charset="77"/>
                      </a:endParaRPr>
                    </a:p>
                  </a:txBody>
                  <a:tcPr/>
                </a:tc>
                <a:tc hMerge="1">
                  <a:txBody>
                    <a:bodyPr/>
                    <a:lstStyle/>
                    <a:p>
                      <a:endParaRPr lang="en-US" dirty="0"/>
                    </a:p>
                  </a:txBody>
                  <a:tcPr/>
                </a:tc>
                <a:extLst>
                  <a:ext uri="{0D108BD9-81ED-4DB2-BD59-A6C34878D82A}">
                    <a16:rowId xmlns="" xmlns:a16="http://schemas.microsoft.com/office/drawing/2014/main" val="3715964598"/>
                  </a:ext>
                </a:extLst>
              </a:tr>
              <a:tr h="370840">
                <a:tc>
                  <a:txBody>
                    <a:bodyPr/>
                    <a:lstStyle/>
                    <a:p>
                      <a:pPr algn="ctr"/>
                      <a:r>
                        <a:rPr lang="en-US" sz="2400" b="1" dirty="0">
                          <a:latin typeface="KG Corner of the Sky" panose="02000503000000020004" pitchFamily="2" charset="77"/>
                        </a:rPr>
                        <a:t>Teacher</a:t>
                      </a:r>
                    </a:p>
                  </a:txBody>
                  <a:tcPr/>
                </a:tc>
                <a:tc>
                  <a:txBody>
                    <a:bodyPr/>
                    <a:lstStyle/>
                    <a:p>
                      <a:pPr algn="ctr"/>
                      <a:r>
                        <a:rPr lang="en-US" sz="2400" b="1" dirty="0">
                          <a:latin typeface="KG Corner of the Sky" panose="02000503000000020004" pitchFamily="2" charset="77"/>
                        </a:rPr>
                        <a:t>Students</a:t>
                      </a:r>
                    </a:p>
                  </a:txBody>
                  <a:tcPr/>
                </a:tc>
                <a:extLst>
                  <a:ext uri="{0D108BD9-81ED-4DB2-BD59-A6C34878D82A}">
                    <a16:rowId xmlns="" xmlns:a16="http://schemas.microsoft.com/office/drawing/2014/main" val="1713496000"/>
                  </a:ext>
                </a:extLst>
              </a:tr>
              <a:tr h="370840">
                <a:tc>
                  <a:txBody>
                    <a:bodyPr/>
                    <a:lstStyle/>
                    <a:p>
                      <a:pPr algn="ctr"/>
                      <a:r>
                        <a:rPr lang="en-US" baseline="0" dirty="0" smtClean="0">
                          <a:latin typeface="KG Corner of the Sky" panose="02000503000000020004" pitchFamily="2" charset="77"/>
                        </a:rPr>
                        <a:t>Says, “Class”</a:t>
                      </a:r>
                    </a:p>
                  </a:txBody>
                  <a:tcPr/>
                </a:tc>
                <a:tc>
                  <a:txBody>
                    <a:bodyPr/>
                    <a:lstStyle/>
                    <a:p>
                      <a:pPr algn="ctr"/>
                      <a:r>
                        <a:rPr lang="en-US" dirty="0" smtClean="0">
                          <a:latin typeface="KG Corner of the Sky" panose="02000503000000020004" pitchFamily="2" charset="77"/>
                        </a:rPr>
                        <a:t>Respond, “Yes”</a:t>
                      </a:r>
                      <a:endParaRPr lang="en-US" dirty="0">
                        <a:latin typeface="KG Corner of the Sky" panose="02000503000000020004" pitchFamily="2" charset="77"/>
                      </a:endParaRPr>
                    </a:p>
                  </a:txBody>
                  <a:tcPr/>
                </a:tc>
                <a:extLst>
                  <a:ext uri="{0D108BD9-81ED-4DB2-BD59-A6C34878D82A}">
                    <a16:rowId xmlns="" xmlns:a16="http://schemas.microsoft.com/office/drawing/2014/main" val="1419984884"/>
                  </a:ext>
                </a:extLst>
              </a:tr>
              <a:tr h="370840">
                <a:tc>
                  <a:txBody>
                    <a:bodyPr/>
                    <a:lstStyle/>
                    <a:p>
                      <a:pPr algn="ctr"/>
                      <a:r>
                        <a:rPr lang="en-US" dirty="0" smtClean="0">
                          <a:latin typeface="KG Corner of the Sky" panose="02000503000000020004" pitchFamily="2" charset="77"/>
                        </a:rPr>
                        <a:t>Says, “Give Me Five”</a:t>
                      </a:r>
                    </a:p>
                  </a:txBody>
                  <a:tcPr/>
                </a:tc>
                <a:tc>
                  <a:txBody>
                    <a:bodyPr/>
                    <a:lstStyle/>
                    <a:p>
                      <a:pPr algn="ctr"/>
                      <a:r>
                        <a:rPr lang="en-US" dirty="0" smtClean="0">
                          <a:latin typeface="KG Corner of the Sky" panose="02000503000000020004" pitchFamily="2" charset="77"/>
                        </a:rPr>
                        <a:t>Put your hand in the air.</a:t>
                      </a:r>
                      <a:endParaRPr lang="en-US" dirty="0">
                        <a:latin typeface="KG Corner of the Sky" panose="02000503000000020004" pitchFamily="2" charset="77"/>
                      </a:endParaRPr>
                    </a:p>
                  </a:txBody>
                  <a:tcPr/>
                </a:tc>
                <a:extLst>
                  <a:ext uri="{0D108BD9-81ED-4DB2-BD59-A6C34878D82A}">
                    <a16:rowId xmlns="" xmlns:a16="http://schemas.microsoft.com/office/drawing/2014/main" val="1924871494"/>
                  </a:ext>
                </a:extLst>
              </a:tr>
              <a:tr h="370840">
                <a:tc>
                  <a:txBody>
                    <a:bodyPr/>
                    <a:lstStyle/>
                    <a:p>
                      <a:pPr algn="ctr"/>
                      <a:r>
                        <a:rPr lang="en-US" dirty="0" smtClean="0">
                          <a:latin typeface="KG Corner of the Sky" panose="02000503000000020004" pitchFamily="2" charset="77"/>
                        </a:rPr>
                        <a:t>Will count down from 5 to 0</a:t>
                      </a:r>
                      <a:endParaRPr lang="en-US" dirty="0">
                        <a:latin typeface="KG Corner of the Sky" panose="02000503000000020004" pitchFamily="2" charset="77"/>
                      </a:endParaRPr>
                    </a:p>
                  </a:txBody>
                  <a:tcPr/>
                </a:tc>
                <a:tc>
                  <a:txBody>
                    <a:bodyPr/>
                    <a:lstStyle/>
                    <a:p>
                      <a:pPr algn="ctr"/>
                      <a:r>
                        <a:rPr lang="en-US" dirty="0" smtClean="0">
                          <a:latin typeface="KG Corner of the Sky" panose="02000503000000020004" pitchFamily="2" charset="77"/>
                        </a:rPr>
                        <a:t>Eyes</a:t>
                      </a:r>
                      <a:r>
                        <a:rPr lang="en-US" baseline="0" dirty="0" smtClean="0">
                          <a:latin typeface="KG Corner of the Sky" panose="02000503000000020004" pitchFamily="2" charset="77"/>
                        </a:rPr>
                        <a:t> on the teacher, lips are zipped, hands are crossed on your desk, ears are ready to listen.</a:t>
                      </a:r>
                      <a:endParaRPr lang="en-US" dirty="0">
                        <a:latin typeface="KG Corner of the Sky" panose="02000503000000020004" pitchFamily="2" charset="77"/>
                      </a:endParaRPr>
                    </a:p>
                  </a:txBody>
                  <a:tcPr/>
                </a:tc>
                <a:extLst>
                  <a:ext uri="{0D108BD9-81ED-4DB2-BD59-A6C34878D82A}">
                    <a16:rowId xmlns="" xmlns:a16="http://schemas.microsoft.com/office/drawing/2014/main" val="1400890567"/>
                  </a:ext>
                </a:extLst>
              </a:tr>
              <a:tr h="370840">
                <a:tc>
                  <a:txBody>
                    <a:bodyPr/>
                    <a:lstStyle/>
                    <a:p>
                      <a:pPr algn="ctr"/>
                      <a:endParaRPr lang="en-US" dirty="0">
                        <a:latin typeface="KG Corner of the Sky" panose="02000503000000020004" pitchFamily="2" charset="77"/>
                      </a:endParaRPr>
                    </a:p>
                  </a:txBody>
                  <a:tcPr/>
                </a:tc>
                <a:tc>
                  <a:txBody>
                    <a:bodyPr/>
                    <a:lstStyle/>
                    <a:p>
                      <a:pPr algn="ctr"/>
                      <a:endParaRPr lang="en-US" dirty="0">
                        <a:latin typeface="KG Corner of the Sky" panose="02000503000000020004" pitchFamily="2" charset="77"/>
                      </a:endParaRPr>
                    </a:p>
                  </a:txBody>
                  <a:tcPr/>
                </a:tc>
                <a:extLst>
                  <a:ext uri="{0D108BD9-81ED-4DB2-BD59-A6C34878D82A}">
                    <a16:rowId xmlns="" xmlns:a16="http://schemas.microsoft.com/office/drawing/2014/main" val="93834861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55023"/>
            <a:ext cx="2590800" cy="3358446"/>
          </a:xfrm>
          <a:prstGeom prst="rect">
            <a:avLst/>
          </a:prstGeom>
        </p:spPr>
      </p:pic>
      <p:pic>
        <p:nvPicPr>
          <p:cNvPr id="9" name="Picture 8" descr="Secret Smiley Free Stock Photo - Public Domain Pictu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256488" y="1676400"/>
            <a:ext cx="2820712" cy="2438613"/>
          </a:xfrm>
          <a:prstGeom prst="rect">
            <a:avLst/>
          </a:prstGeom>
        </p:spPr>
      </p:pic>
    </p:spTree>
    <p:extLst>
      <p:ext uri="{BB962C8B-B14F-4D97-AF65-F5344CB8AC3E}">
        <p14:creationId xmlns:p14="http://schemas.microsoft.com/office/powerpoint/2010/main" val="394941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28600"/>
            <a:ext cx="9677400" cy="1257039"/>
          </a:xfrm>
          <a:prstGeom prst="rect">
            <a:avLst/>
          </a:prstGeom>
          <a:noFill/>
        </p:spPr>
        <p:txBody>
          <a:bodyPr wrap="square" lIns="101882" tIns="50941" rIns="101882" bIns="50941" rtlCol="0">
            <a:spAutoFit/>
          </a:bodyPr>
          <a:lstStyle/>
          <a:p>
            <a:pPr algn="ctr"/>
            <a:r>
              <a:rPr lang="en-US" sz="7500" dirty="0" smtClean="0">
                <a:latin typeface="KG Second Chances Sketch"/>
                <a:cs typeface="KG Second Chances Sketch"/>
              </a:rPr>
              <a:t>Morning Procedures</a:t>
            </a:r>
            <a:endParaRPr lang="en-US" sz="7500" dirty="0">
              <a:latin typeface="KG Second Chances Sketch"/>
              <a:cs typeface="KG Second Chances Sketch"/>
            </a:endParaRPr>
          </a:p>
        </p:txBody>
      </p:sp>
      <p:sp>
        <p:nvSpPr>
          <p:cNvPr id="2" name="TextBox 1"/>
          <p:cNvSpPr txBox="1"/>
          <p:nvPr/>
        </p:nvSpPr>
        <p:spPr>
          <a:xfrm>
            <a:off x="457201" y="1143000"/>
            <a:ext cx="8458199" cy="6022290"/>
          </a:xfrm>
          <a:prstGeom prst="rect">
            <a:avLst/>
          </a:prstGeom>
          <a:noFill/>
        </p:spPr>
        <p:txBody>
          <a:bodyPr wrap="square" rtlCol="0">
            <a:spAutoFit/>
          </a:bodyPr>
          <a:lstStyle/>
          <a:p>
            <a:pPr algn="ctr">
              <a:lnSpc>
                <a:spcPct val="114000"/>
              </a:lnSpc>
            </a:pPr>
            <a:endParaRPr lang="en-US" sz="2600" spc="300" dirty="0">
              <a:latin typeface="KG Corner of the Sky"/>
              <a:cs typeface="KG Corner of the Sky"/>
            </a:endParaRPr>
          </a:p>
          <a:p>
            <a:pPr marL="514350" indent="-514350">
              <a:lnSpc>
                <a:spcPct val="114000"/>
              </a:lnSpc>
              <a:buAutoNum type="arabicPeriod"/>
            </a:pPr>
            <a:r>
              <a:rPr lang="en-US" sz="2600" spc="300" dirty="0" smtClean="0">
                <a:latin typeface="KG Corner of the Sky"/>
                <a:cs typeface="KG Corner of the Sky"/>
              </a:rPr>
              <a:t>Greet your teacher.</a:t>
            </a:r>
          </a:p>
          <a:p>
            <a:pPr marL="514350" indent="-514350">
              <a:lnSpc>
                <a:spcPct val="114000"/>
              </a:lnSpc>
              <a:buAutoNum type="arabicPeriod"/>
            </a:pPr>
            <a:r>
              <a:rPr lang="en-US" sz="2600" spc="300" dirty="0" smtClean="0">
                <a:latin typeface="KG Corner of the Sky"/>
                <a:cs typeface="KG Corner of the Sky"/>
              </a:rPr>
              <a:t>Mark your lunch count.</a:t>
            </a:r>
          </a:p>
          <a:p>
            <a:pPr marL="514350" indent="-514350">
              <a:lnSpc>
                <a:spcPct val="114000"/>
              </a:lnSpc>
              <a:buAutoNum type="arabicPeriod"/>
            </a:pPr>
            <a:r>
              <a:rPr lang="en-US" sz="2600" spc="300" dirty="0" smtClean="0">
                <a:latin typeface="KG Corner of the Sky"/>
                <a:cs typeface="KG Corner of the Sky"/>
              </a:rPr>
              <a:t>Unpack your backpack and put it on the back of your chair.</a:t>
            </a:r>
          </a:p>
          <a:p>
            <a:pPr marL="514350" indent="-514350">
              <a:lnSpc>
                <a:spcPct val="114000"/>
              </a:lnSpc>
              <a:buAutoNum type="arabicPeriod"/>
            </a:pPr>
            <a:r>
              <a:rPr lang="en-US" sz="2600" spc="300" dirty="0" smtClean="0">
                <a:latin typeface="KG Corner of the Sky"/>
                <a:cs typeface="KG Corner of the Sky"/>
              </a:rPr>
              <a:t>Open your Home/School Binder</a:t>
            </a:r>
          </a:p>
          <a:p>
            <a:pPr marL="514350" indent="-514350">
              <a:lnSpc>
                <a:spcPct val="114000"/>
              </a:lnSpc>
              <a:buAutoNum type="arabicPeriod"/>
            </a:pPr>
            <a:r>
              <a:rPr lang="en-US" sz="2600" spc="300" dirty="0" smtClean="0">
                <a:latin typeface="KG Corner of the Sky"/>
                <a:cs typeface="KG Corner of the Sky"/>
              </a:rPr>
              <a:t>Put your homework in the tray.</a:t>
            </a:r>
          </a:p>
          <a:p>
            <a:pPr marL="514350" indent="-514350">
              <a:lnSpc>
                <a:spcPct val="114000"/>
              </a:lnSpc>
              <a:buAutoNum type="arabicPeriod"/>
            </a:pPr>
            <a:r>
              <a:rPr lang="en-US" sz="2600" spc="300" dirty="0" smtClean="0">
                <a:latin typeface="KG Corner of the Sky"/>
                <a:cs typeface="KG Corner of the Sky"/>
              </a:rPr>
              <a:t>Write your new homework in your agenda and show Mrs. </a:t>
            </a:r>
            <a:r>
              <a:rPr lang="en-US" sz="2600" spc="300" dirty="0" err="1" smtClean="0">
                <a:latin typeface="KG Corner of the Sky"/>
                <a:cs typeface="KG Corner of the Sky"/>
              </a:rPr>
              <a:t>Naugle</a:t>
            </a:r>
            <a:r>
              <a:rPr lang="en-US" sz="2600" spc="300" dirty="0" smtClean="0">
                <a:latin typeface="KG Corner of the Sky"/>
                <a:cs typeface="KG Corner of the Sky"/>
              </a:rPr>
              <a:t>.</a:t>
            </a:r>
          </a:p>
          <a:p>
            <a:pPr marL="514350" indent="-514350">
              <a:lnSpc>
                <a:spcPct val="114000"/>
              </a:lnSpc>
              <a:buAutoNum type="arabicPeriod"/>
            </a:pPr>
            <a:r>
              <a:rPr lang="en-US" sz="2600" spc="300" dirty="0" smtClean="0">
                <a:latin typeface="KG Corner of the Sky"/>
                <a:cs typeface="KG Corner of the Sky"/>
              </a:rPr>
              <a:t>Start your morning work.</a:t>
            </a:r>
          </a:p>
          <a:p>
            <a:pPr marL="514350" indent="-514350">
              <a:lnSpc>
                <a:spcPct val="114000"/>
              </a:lnSpc>
              <a:buAutoNum type="arabicPeriod"/>
            </a:pPr>
            <a:r>
              <a:rPr lang="en-US" sz="2600" spc="300" dirty="0" smtClean="0">
                <a:latin typeface="KG Corner of the Sky"/>
                <a:cs typeface="KG Corner of the Sky"/>
              </a:rPr>
              <a:t>Read a book from </a:t>
            </a:r>
          </a:p>
          <a:p>
            <a:pPr>
              <a:lnSpc>
                <a:spcPct val="114000"/>
              </a:lnSpc>
            </a:pPr>
            <a:r>
              <a:rPr lang="en-US" sz="2600" spc="300" dirty="0" smtClean="0">
                <a:latin typeface="KG Corner of the Sky"/>
                <a:cs typeface="KG Corner of the Sky"/>
              </a:rPr>
              <a:t>    your book tub.</a:t>
            </a:r>
          </a:p>
          <a:p>
            <a:pPr>
              <a:lnSpc>
                <a:spcPct val="114000"/>
              </a:lnSpc>
            </a:pPr>
            <a:r>
              <a:rPr lang="en-US" sz="2600" spc="300" dirty="0" smtClean="0">
                <a:latin typeface="KG Corner of the Sky"/>
                <a:cs typeface="KG Corner of the Sky"/>
              </a:rPr>
              <a:t>9. Get ready for a great day!</a:t>
            </a:r>
            <a:endParaRPr lang="en-US" sz="2600" spc="300" dirty="0">
              <a:latin typeface="KG Corner of the Sky"/>
              <a:cs typeface="KG Corner of the Sky"/>
            </a:endParaRPr>
          </a:p>
        </p:txBody>
      </p:sp>
      <p:sp>
        <p:nvSpPr>
          <p:cNvPr id="14" name="TextBox 13">
            <a:extLst>
              <a:ext uri="{FF2B5EF4-FFF2-40B4-BE49-F238E27FC236}">
                <a16:creationId xmlns="" xmlns:a16="http://schemas.microsoft.com/office/drawing/2014/main" id="{85AA621E-BA6C-5745-A9F0-F9293F28CE22}"/>
              </a:ext>
            </a:extLst>
          </p:cNvPr>
          <p:cNvSpPr txBox="1"/>
          <p:nvPr/>
        </p:nvSpPr>
        <p:spPr>
          <a:xfrm>
            <a:off x="0" y="7010400"/>
            <a:ext cx="10058400" cy="584775"/>
          </a:xfrm>
          <a:prstGeom prst="rect">
            <a:avLst/>
          </a:prstGeom>
          <a:noFill/>
        </p:spPr>
        <p:txBody>
          <a:bodyPr wrap="square" rtlCol="0">
            <a:spAutoFit/>
          </a:bodyPr>
          <a:lstStyle/>
          <a:p>
            <a:pPr algn="ctr"/>
            <a:endParaRPr lang="en-US" sz="3200" spc="300" dirty="0">
              <a:latin typeface="KG Corner of the Sky"/>
              <a:cs typeface="KG Corner of the Sky"/>
            </a:endParaRPr>
          </a:p>
        </p:txBody>
      </p:sp>
      <p:pic>
        <p:nvPicPr>
          <p:cNvPr id="3" name="Picture 2" descr="Girl Student School · Free vector graphic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475" y="5638800"/>
            <a:ext cx="4733925" cy="2221029"/>
          </a:xfrm>
          <a:prstGeom prst="rect">
            <a:avLst/>
          </a:prstGeom>
        </p:spPr>
      </p:pic>
    </p:spTree>
    <p:extLst>
      <p:ext uri="{BB962C8B-B14F-4D97-AF65-F5344CB8AC3E}">
        <p14:creationId xmlns:p14="http://schemas.microsoft.com/office/powerpoint/2010/main" val="1120397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28600"/>
            <a:ext cx="9677400" cy="1257039"/>
          </a:xfrm>
          <a:prstGeom prst="rect">
            <a:avLst/>
          </a:prstGeom>
          <a:noFill/>
        </p:spPr>
        <p:txBody>
          <a:bodyPr wrap="square" lIns="101882" tIns="50941" rIns="101882" bIns="50941" rtlCol="0">
            <a:spAutoFit/>
          </a:bodyPr>
          <a:lstStyle/>
          <a:p>
            <a:pPr algn="ctr"/>
            <a:r>
              <a:rPr lang="en-US" sz="7500" dirty="0" smtClean="0">
                <a:latin typeface="KG Second Chances Sketch"/>
                <a:cs typeface="KG Second Chances Sketch"/>
              </a:rPr>
              <a:t>Morning Procedures</a:t>
            </a:r>
            <a:endParaRPr lang="en-US" sz="7500" dirty="0">
              <a:latin typeface="KG Second Chances Sketch"/>
              <a:cs typeface="KG Second Chances Sketch"/>
            </a:endParaRPr>
          </a:p>
        </p:txBody>
      </p:sp>
      <p:sp>
        <p:nvSpPr>
          <p:cNvPr id="2" name="TextBox 1"/>
          <p:cNvSpPr txBox="1"/>
          <p:nvPr/>
        </p:nvSpPr>
        <p:spPr>
          <a:xfrm>
            <a:off x="609600" y="1485639"/>
            <a:ext cx="9143999" cy="4653838"/>
          </a:xfrm>
          <a:prstGeom prst="rect">
            <a:avLst/>
          </a:prstGeom>
          <a:noFill/>
        </p:spPr>
        <p:txBody>
          <a:bodyPr wrap="square" rtlCol="0">
            <a:spAutoFit/>
          </a:bodyPr>
          <a:lstStyle/>
          <a:p>
            <a:pPr algn="ctr">
              <a:lnSpc>
                <a:spcPct val="114000"/>
              </a:lnSpc>
            </a:pPr>
            <a:r>
              <a:rPr lang="en-US" sz="2600" spc="300" dirty="0" smtClean="0">
                <a:latin typeface="KG Corner of the Sky"/>
                <a:cs typeface="KG Corner of the Sky"/>
              </a:rPr>
              <a:t>Make sure you have 2 sharpened pencils.</a:t>
            </a:r>
          </a:p>
          <a:p>
            <a:pPr algn="ctr">
              <a:lnSpc>
                <a:spcPct val="114000"/>
              </a:lnSpc>
            </a:pPr>
            <a:r>
              <a:rPr lang="en-US" sz="2600" spc="300" dirty="0" smtClean="0">
                <a:latin typeface="KG Corner of the Sky"/>
                <a:cs typeface="KG Corner of the Sky"/>
              </a:rPr>
              <a:t>Get your book tub set it on your desk.</a:t>
            </a:r>
          </a:p>
          <a:p>
            <a:pPr algn="ctr">
              <a:lnSpc>
                <a:spcPct val="114000"/>
              </a:lnSpc>
            </a:pPr>
            <a:r>
              <a:rPr lang="en-US" sz="2600" spc="300" dirty="0" smtClean="0">
                <a:latin typeface="KG Corner of the Sky"/>
                <a:cs typeface="KG Corner of the Sky"/>
              </a:rPr>
              <a:t>Take out books you have read.</a:t>
            </a:r>
          </a:p>
          <a:p>
            <a:pPr algn="ctr">
              <a:lnSpc>
                <a:spcPct val="114000"/>
              </a:lnSpc>
            </a:pPr>
            <a:r>
              <a:rPr lang="en-US" sz="2600" spc="300" dirty="0" smtClean="0">
                <a:latin typeface="KG Corner of the Sky"/>
                <a:cs typeface="KG Corner of the Sky"/>
              </a:rPr>
              <a:t>Either take AR test on the ones you have read or turn them in for new ones.</a:t>
            </a:r>
          </a:p>
          <a:p>
            <a:pPr algn="ctr">
              <a:lnSpc>
                <a:spcPct val="114000"/>
              </a:lnSpc>
            </a:pPr>
            <a:r>
              <a:rPr lang="en-US" sz="2600" b="1" spc="300" dirty="0" smtClean="0">
                <a:latin typeface="KG Corner of the Sky"/>
                <a:cs typeface="KG Corner of the Sky"/>
              </a:rPr>
              <a:t>Please be sure you put the books back in the correct bin(by color).</a:t>
            </a:r>
          </a:p>
          <a:p>
            <a:pPr algn="ctr">
              <a:lnSpc>
                <a:spcPct val="114000"/>
              </a:lnSpc>
            </a:pPr>
            <a:r>
              <a:rPr lang="en-US" sz="2600" spc="300" dirty="0" smtClean="0">
                <a:latin typeface="KG Corner of the Sky"/>
                <a:cs typeface="KG Corner of the Sky"/>
              </a:rPr>
              <a:t>Read or take AR tests until the morning timer goes off.</a:t>
            </a:r>
            <a:r>
              <a:rPr lang="en-US" sz="2600" b="1" spc="300" dirty="0" smtClean="0">
                <a:latin typeface="KG Corner of the Sky"/>
                <a:cs typeface="KG Corner of the Sky"/>
              </a:rPr>
              <a:t> </a:t>
            </a:r>
          </a:p>
          <a:p>
            <a:pPr algn="ctr">
              <a:lnSpc>
                <a:spcPct val="114000"/>
              </a:lnSpc>
            </a:pPr>
            <a:endParaRPr lang="en-US" sz="2600" spc="300" dirty="0">
              <a:latin typeface="KG Corner of the Sky"/>
              <a:cs typeface="KG Corner of the Sky"/>
            </a:endParaRPr>
          </a:p>
        </p:txBody>
      </p:sp>
      <p:pic>
        <p:nvPicPr>
          <p:cNvPr id="3" name="Picture 2" descr="Support Us | Topeka &amp; Shawnee County Public Libra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19" y="5105400"/>
            <a:ext cx="2857500" cy="2405677"/>
          </a:xfrm>
          <a:prstGeom prst="rect">
            <a:avLst/>
          </a:prstGeom>
        </p:spPr>
      </p:pic>
    </p:spTree>
    <p:extLst>
      <p:ext uri="{BB962C8B-B14F-4D97-AF65-F5344CB8AC3E}">
        <p14:creationId xmlns:p14="http://schemas.microsoft.com/office/powerpoint/2010/main" val="3836546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5175</TotalTime>
  <Words>2544</Words>
  <Application>Microsoft Office PowerPoint</Application>
  <PresentationFormat>Custom</PresentationFormat>
  <Paragraphs>226</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Boise Baby</dc:creator>
  <cp:lastModifiedBy>Leslie</cp:lastModifiedBy>
  <cp:revision>130</cp:revision>
  <cp:lastPrinted>2019-09-03T03:37:56Z</cp:lastPrinted>
  <dcterms:created xsi:type="dcterms:W3CDTF">2012-08-01T07:28:24Z</dcterms:created>
  <dcterms:modified xsi:type="dcterms:W3CDTF">2019-09-03T04:12:04Z</dcterms:modified>
</cp:coreProperties>
</file>