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14" r:id="rId2"/>
    <p:sldId id="298" r:id="rId3"/>
    <p:sldId id="292" r:id="rId4"/>
    <p:sldId id="288" r:id="rId5"/>
    <p:sldId id="269" r:id="rId6"/>
    <p:sldId id="308" r:id="rId7"/>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8C0"/>
    <a:srgbClr val="E6E6E6"/>
    <a:srgbClr val="A230F8"/>
    <a:srgbClr val="00C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50" d="100"/>
          <a:sy n="50" d="100"/>
        </p:scale>
        <p:origin x="1338"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028E41-F15C-46BA-9019-ED5284B8976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49174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28E41-F15C-46BA-9019-ED5284B8976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73889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28E41-F15C-46BA-9019-ED5284B8976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283794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028E41-F15C-46BA-9019-ED5284B8976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86861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028E41-F15C-46BA-9019-ED5284B8976A}"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84442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028E41-F15C-46BA-9019-ED5284B8976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98894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028E41-F15C-46BA-9019-ED5284B8976A}"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188899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028E41-F15C-46BA-9019-ED5284B8976A}"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2445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28E41-F15C-46BA-9019-ED5284B8976A}"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154589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2028E41-F15C-46BA-9019-ED5284B8976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283789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2028E41-F15C-46BA-9019-ED5284B8976A}"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F57B6-D7F8-488A-A58A-0D6C2B88A140}" type="slidenum">
              <a:rPr lang="en-US" smtClean="0"/>
              <a:t>‹#›</a:t>
            </a:fld>
            <a:endParaRPr lang="en-US"/>
          </a:p>
        </p:txBody>
      </p:sp>
    </p:spTree>
    <p:extLst>
      <p:ext uri="{BB962C8B-B14F-4D97-AF65-F5344CB8AC3E}">
        <p14:creationId xmlns:p14="http://schemas.microsoft.com/office/powerpoint/2010/main" val="328611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2028E41-F15C-46BA-9019-ED5284B8976A}" type="datetimeFigureOut">
              <a:rPr lang="en-US" smtClean="0"/>
              <a:t>9/4/2019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C9F57B6-D7F8-488A-A58A-0D6C2B88A140}" type="slidenum">
              <a:rPr lang="en-US" smtClean="0"/>
              <a:t>‹#›</a:t>
            </a:fld>
            <a:endParaRPr lang="en-US"/>
          </a:p>
        </p:txBody>
      </p:sp>
    </p:spTree>
    <p:extLst>
      <p:ext uri="{BB962C8B-B14F-4D97-AF65-F5344CB8AC3E}">
        <p14:creationId xmlns:p14="http://schemas.microsoft.com/office/powerpoint/2010/main" val="2138184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3F424-B1AC-421D-B25C-FA802BD09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72" y="298294"/>
            <a:ext cx="7102456" cy="9461812"/>
          </a:xfrm>
          <a:prstGeom prst="rect">
            <a:avLst/>
          </a:prstGeom>
        </p:spPr>
      </p:pic>
      <p:sp>
        <p:nvSpPr>
          <p:cNvPr id="2" name="TextBox 1"/>
          <p:cNvSpPr txBox="1"/>
          <p:nvPr/>
        </p:nvSpPr>
        <p:spPr>
          <a:xfrm flipH="1">
            <a:off x="1295398" y="2038350"/>
            <a:ext cx="4400549" cy="1626810"/>
          </a:xfrm>
          <a:prstGeom prst="rect">
            <a:avLst/>
          </a:prstGeom>
          <a:noFill/>
        </p:spPr>
        <p:txBody>
          <a:bodyPr wrap="square" rtlCol="0">
            <a:spAutoFit/>
          </a:bodyPr>
          <a:lstStyle/>
          <a:p>
            <a:r>
              <a:rPr lang="en-US" sz="4800" dirty="0" smtClean="0">
                <a:latin typeface="Comic Sans MS" panose="030F0702030302020204" pitchFamily="66" charset="0"/>
              </a:rPr>
              <a:t>Mrs. </a:t>
            </a:r>
            <a:r>
              <a:rPr lang="en-US" sz="4800" dirty="0" err="1" smtClean="0">
                <a:latin typeface="Comic Sans MS" panose="030F0702030302020204" pitchFamily="66" charset="0"/>
              </a:rPr>
              <a:t>Naugle’s</a:t>
            </a:r>
            <a:r>
              <a:rPr lang="en-US" sz="4800" dirty="0" smtClean="0">
                <a:latin typeface="Comic Sans MS" panose="030F0702030302020204" pitchFamily="66" charset="0"/>
              </a:rPr>
              <a:t> 2</a:t>
            </a:r>
            <a:r>
              <a:rPr lang="en-US" sz="4800" baseline="30000" dirty="0" smtClean="0">
                <a:latin typeface="Comic Sans MS" panose="030F0702030302020204" pitchFamily="66" charset="0"/>
              </a:rPr>
              <a:t>nd</a:t>
            </a:r>
            <a:r>
              <a:rPr lang="en-US" sz="4800" dirty="0" smtClean="0">
                <a:latin typeface="Comic Sans MS" panose="030F0702030302020204" pitchFamily="66" charset="0"/>
              </a:rPr>
              <a:t> Grade!</a:t>
            </a:r>
            <a:endParaRPr lang="en-US" sz="4800" dirty="0">
              <a:latin typeface="Comic Sans MS" panose="030F0702030302020204" pitchFamily="66" charset="0"/>
            </a:endParaRPr>
          </a:p>
        </p:txBody>
      </p:sp>
      <p:sp>
        <p:nvSpPr>
          <p:cNvPr id="4" name="TextBox 3"/>
          <p:cNvSpPr txBox="1"/>
          <p:nvPr/>
        </p:nvSpPr>
        <p:spPr>
          <a:xfrm>
            <a:off x="1733550" y="7467600"/>
            <a:ext cx="3708066" cy="1508105"/>
          </a:xfrm>
          <a:prstGeom prst="rect">
            <a:avLst/>
          </a:prstGeom>
          <a:noFill/>
        </p:spPr>
        <p:txBody>
          <a:bodyPr wrap="none" rtlCol="0">
            <a:spAutoFit/>
          </a:bodyPr>
          <a:lstStyle/>
          <a:p>
            <a:r>
              <a:rPr lang="en-US" sz="4400" dirty="0">
                <a:latin typeface="Comic Sans MS" panose="030F0702030302020204" pitchFamily="66" charset="0"/>
              </a:rPr>
              <a:t>Mrs. </a:t>
            </a:r>
            <a:r>
              <a:rPr lang="en-US" sz="4400" dirty="0" err="1" smtClean="0">
                <a:latin typeface="Comic Sans MS" panose="030F0702030302020204" pitchFamily="66" charset="0"/>
              </a:rPr>
              <a:t>Naugle’s</a:t>
            </a:r>
            <a:endParaRPr lang="en-US" sz="4400" dirty="0" smtClean="0">
              <a:latin typeface="Comic Sans MS" panose="030F0702030302020204" pitchFamily="66" charset="0"/>
            </a:endParaRPr>
          </a:p>
          <a:p>
            <a:r>
              <a:rPr lang="en-US" sz="4400" dirty="0" smtClean="0">
                <a:latin typeface="Comic Sans MS" panose="030F0702030302020204" pitchFamily="66" charset="0"/>
              </a:rPr>
              <a:t> </a:t>
            </a:r>
            <a:r>
              <a:rPr lang="en-US" sz="4400" dirty="0">
                <a:latin typeface="Comic Sans MS" panose="030F0702030302020204" pitchFamily="66" charset="0"/>
              </a:rPr>
              <a:t>2</a:t>
            </a:r>
            <a:r>
              <a:rPr lang="en-US" sz="4400" baseline="30000" dirty="0">
                <a:latin typeface="Comic Sans MS" panose="030F0702030302020204" pitchFamily="66" charset="0"/>
              </a:rPr>
              <a:t>nd</a:t>
            </a:r>
            <a:r>
              <a:rPr lang="en-US" sz="4400" dirty="0">
                <a:latin typeface="Comic Sans MS" panose="030F0702030302020204" pitchFamily="66" charset="0"/>
              </a:rPr>
              <a:t> </a:t>
            </a:r>
            <a:r>
              <a:rPr lang="en-US" sz="4400" dirty="0" smtClean="0">
                <a:latin typeface="Comic Sans MS" panose="030F0702030302020204" pitchFamily="66" charset="0"/>
              </a:rPr>
              <a:t>Grade</a:t>
            </a:r>
            <a:r>
              <a:rPr lang="en-US" sz="4800" dirty="0">
                <a:latin typeface="Comic Sans MS" panose="030F0702030302020204" pitchFamily="66" charset="0"/>
              </a:rPr>
              <a:t>!</a:t>
            </a:r>
            <a:endParaRPr lang="en-US" dirty="0">
              <a:latin typeface="Comic Sans MS" panose="030F0702030302020204" pitchFamily="66" charset="0"/>
            </a:endParaRPr>
          </a:p>
        </p:txBody>
      </p:sp>
    </p:spTree>
    <p:extLst>
      <p:ext uri="{BB962C8B-B14F-4D97-AF65-F5344CB8AC3E}">
        <p14:creationId xmlns:p14="http://schemas.microsoft.com/office/powerpoint/2010/main" val="312282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680D3-69FA-4D56-8E28-6098BBEC6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09" y="649254"/>
            <a:ext cx="7535309" cy="9906859"/>
          </a:xfrm>
          <a:prstGeom prst="rect">
            <a:avLst/>
          </a:prstGeom>
        </p:spPr>
      </p:pic>
      <p:sp>
        <p:nvSpPr>
          <p:cNvPr id="4" name="TextBox 3"/>
          <p:cNvSpPr txBox="1"/>
          <p:nvPr/>
        </p:nvSpPr>
        <p:spPr>
          <a:xfrm rot="10800000" flipV="1">
            <a:off x="2457450" y="187589"/>
            <a:ext cx="4591050" cy="923330"/>
          </a:xfrm>
          <a:prstGeom prst="rect">
            <a:avLst/>
          </a:prstGeom>
          <a:noFill/>
        </p:spPr>
        <p:txBody>
          <a:bodyPr wrap="square" rtlCol="0">
            <a:spAutoFit/>
          </a:bodyPr>
          <a:lstStyle/>
          <a:p>
            <a:endParaRPr lang="en-US" dirty="0" smtClean="0"/>
          </a:p>
          <a:p>
            <a:endParaRPr lang="en-US" dirty="0"/>
          </a:p>
          <a:p>
            <a:endParaRPr lang="en-US" dirty="0"/>
          </a:p>
        </p:txBody>
      </p:sp>
      <p:sp>
        <p:nvSpPr>
          <p:cNvPr id="7" name="TextBox 6"/>
          <p:cNvSpPr txBox="1"/>
          <p:nvPr/>
        </p:nvSpPr>
        <p:spPr>
          <a:xfrm>
            <a:off x="2133600" y="914400"/>
            <a:ext cx="5276850" cy="3416320"/>
          </a:xfrm>
          <a:prstGeom prst="rect">
            <a:avLst/>
          </a:prstGeom>
          <a:noFill/>
        </p:spPr>
        <p:txBody>
          <a:bodyPr wrap="square" rtlCol="0">
            <a:spAutoFit/>
          </a:bodyPr>
          <a:lstStyle/>
          <a:p>
            <a:r>
              <a:rPr lang="en-US" dirty="0" smtClean="0"/>
              <a:t>7:55 – School Begins         1:00 – Power Half-Hour</a:t>
            </a:r>
          </a:p>
          <a:p>
            <a:r>
              <a:rPr lang="en-US" dirty="0" smtClean="0"/>
              <a:t>8:05 – Interventions          1:30-2:30 Centers/Writing</a:t>
            </a:r>
          </a:p>
          <a:p>
            <a:r>
              <a:rPr lang="en-US" dirty="0" smtClean="0"/>
              <a:t>8:30 – Math                        2:30-2:50 Read Aloud</a:t>
            </a:r>
          </a:p>
          <a:p>
            <a:r>
              <a:rPr lang="en-US" dirty="0" smtClean="0"/>
              <a:t>9:50 – PE                                             Dismissal Routine</a:t>
            </a:r>
          </a:p>
          <a:p>
            <a:r>
              <a:rPr lang="en-US" dirty="0" smtClean="0"/>
              <a:t>10:20– Music (M, W)</a:t>
            </a:r>
          </a:p>
          <a:p>
            <a:r>
              <a:rPr lang="en-US" dirty="0"/>
              <a:t> </a:t>
            </a:r>
            <a:r>
              <a:rPr lang="en-US" dirty="0" smtClean="0"/>
              <a:t>             Library (T)</a:t>
            </a:r>
          </a:p>
          <a:p>
            <a:r>
              <a:rPr lang="en-US" dirty="0"/>
              <a:t> </a:t>
            </a:r>
            <a:r>
              <a:rPr lang="en-US" dirty="0" smtClean="0"/>
              <a:t>           </a:t>
            </a:r>
            <a:r>
              <a:rPr lang="en-US" dirty="0"/>
              <a:t> </a:t>
            </a:r>
            <a:r>
              <a:rPr lang="en-US" dirty="0" smtClean="0"/>
              <a:t> Computer Lab (TH)</a:t>
            </a:r>
          </a:p>
          <a:p>
            <a:r>
              <a:rPr lang="en-US" dirty="0"/>
              <a:t> </a:t>
            </a:r>
            <a:r>
              <a:rPr lang="en-US" dirty="0" smtClean="0"/>
              <a:t>           </a:t>
            </a:r>
          </a:p>
          <a:p>
            <a:r>
              <a:rPr lang="en-US" dirty="0" smtClean="0"/>
              <a:t>10:50 - Science</a:t>
            </a:r>
          </a:p>
          <a:p>
            <a:r>
              <a:rPr lang="en-US" dirty="0" smtClean="0"/>
              <a:t>11:25 – 11:55 Lunch</a:t>
            </a:r>
          </a:p>
          <a:p>
            <a:r>
              <a:rPr lang="en-US" dirty="0" smtClean="0"/>
              <a:t>11:55 – 12:20 Recess</a:t>
            </a:r>
          </a:p>
          <a:p>
            <a:r>
              <a:rPr lang="en-US" dirty="0" smtClean="0"/>
              <a:t>12:25 – Reading/Language</a:t>
            </a:r>
            <a:endParaRPr lang="en-US" dirty="0"/>
          </a:p>
        </p:txBody>
      </p:sp>
    </p:spTree>
    <p:extLst>
      <p:ext uri="{BB962C8B-B14F-4D97-AF65-F5344CB8AC3E}">
        <p14:creationId xmlns:p14="http://schemas.microsoft.com/office/powerpoint/2010/main" val="74287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21003F4-9450-468E-A939-C424F60C0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24" y="312164"/>
            <a:ext cx="7108552" cy="6181880"/>
          </a:xfrm>
          <a:prstGeom prst="rect">
            <a:avLst/>
          </a:prstGeom>
        </p:spPr>
      </p:pic>
      <p:sp>
        <p:nvSpPr>
          <p:cNvPr id="18" name="TextBox 17">
            <a:extLst>
              <a:ext uri="{FF2B5EF4-FFF2-40B4-BE49-F238E27FC236}">
                <a16:creationId xmlns:a16="http://schemas.microsoft.com/office/drawing/2014/main" id="{3146B414-E7C1-440E-ABC7-6598D6B21D4D}"/>
              </a:ext>
            </a:extLst>
          </p:cNvPr>
          <p:cNvSpPr txBox="1"/>
          <p:nvPr/>
        </p:nvSpPr>
        <p:spPr>
          <a:xfrm>
            <a:off x="0" y="9582983"/>
            <a:ext cx="6846839" cy="461665"/>
          </a:xfrm>
          <a:prstGeom prst="rect">
            <a:avLst/>
          </a:prstGeom>
          <a:noFill/>
        </p:spPr>
        <p:txBody>
          <a:bodyPr wrap="square" rtlCol="0">
            <a:spAutoFit/>
          </a:bodyPr>
          <a:lstStyle/>
          <a:p>
            <a:r>
              <a:rPr lang="en-US" sz="2400" dirty="0">
                <a:latin typeface="AGByeFelicia" panose="02000603000000000000" pitchFamily="2" charset="0"/>
                <a:ea typeface="AGByeFelicia" panose="02000603000000000000" pitchFamily="2" charset="0"/>
              </a:rPr>
              <a:t>Elementary at HEART </a:t>
            </a:r>
          </a:p>
        </p:txBody>
      </p:sp>
      <p:sp>
        <p:nvSpPr>
          <p:cNvPr id="2" name="TextBox 1"/>
          <p:cNvSpPr txBox="1"/>
          <p:nvPr/>
        </p:nvSpPr>
        <p:spPr>
          <a:xfrm rot="10800000" flipV="1">
            <a:off x="2551227" y="-3600285"/>
            <a:ext cx="4552950" cy="895629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Your child will receive a weekly newsletter that will contain spelling, vocabulary and sight words for the week. It will also inform you of topics and skills we are learning that week in math and science. </a:t>
            </a:r>
          </a:p>
          <a:p>
            <a:r>
              <a:rPr lang="en-US" dirty="0" smtClean="0"/>
              <a:t>Please check your child’s agenda daily. It is a district wide tool to help organize students, record behavior and communicate with parents. It will also be used to write homework assignments. I will check it daily for questions and comments from you. This is a great method of communication between teacher/parent.</a:t>
            </a:r>
          </a:p>
          <a:p>
            <a:r>
              <a:rPr lang="en-US" dirty="0" smtClean="0"/>
              <a:t>Your child will be given homework to review skills and concepts we are learning in reading and math as needed. Please try to complete homework and return the next day.</a:t>
            </a:r>
            <a:endParaRPr lang="en-US" dirty="0"/>
          </a:p>
        </p:txBody>
      </p:sp>
    </p:spTree>
    <p:extLst>
      <p:ext uri="{BB962C8B-B14F-4D97-AF65-F5344CB8AC3E}">
        <p14:creationId xmlns:p14="http://schemas.microsoft.com/office/powerpoint/2010/main" val="185760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4E6E7B-EB8F-48E8-B391-B22D6E296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15" y="0"/>
            <a:ext cx="7632854" cy="9906859"/>
          </a:xfrm>
          <a:prstGeom prst="rect">
            <a:avLst/>
          </a:prstGeom>
        </p:spPr>
      </p:pic>
      <p:sp>
        <p:nvSpPr>
          <p:cNvPr id="2" name="TextBox 1"/>
          <p:cNvSpPr txBox="1"/>
          <p:nvPr/>
        </p:nvSpPr>
        <p:spPr>
          <a:xfrm>
            <a:off x="3162300" y="819150"/>
            <a:ext cx="4851512" cy="3416320"/>
          </a:xfrm>
          <a:prstGeom prst="rect">
            <a:avLst/>
          </a:prstGeom>
          <a:noFill/>
        </p:spPr>
        <p:txBody>
          <a:bodyPr wrap="square" rtlCol="0">
            <a:spAutoFit/>
          </a:bodyPr>
          <a:lstStyle/>
          <a:p>
            <a:r>
              <a:rPr lang="en-US" dirty="0" smtClean="0"/>
              <a:t>Please check your child’s Home/School</a:t>
            </a:r>
          </a:p>
          <a:p>
            <a:r>
              <a:rPr lang="en-US" dirty="0" smtClean="0"/>
              <a:t>Binder daily. Each day important papers,</a:t>
            </a:r>
          </a:p>
          <a:p>
            <a:r>
              <a:rPr lang="en-US" dirty="0"/>
              <a:t>n</a:t>
            </a:r>
            <a:r>
              <a:rPr lang="en-US" dirty="0" smtClean="0"/>
              <a:t>otes and homework will be put in the</a:t>
            </a:r>
          </a:p>
          <a:p>
            <a:r>
              <a:rPr lang="en-US" dirty="0" smtClean="0"/>
              <a:t>Homework Folder to be taken home. One</a:t>
            </a:r>
          </a:p>
          <a:p>
            <a:r>
              <a:rPr lang="en-US" dirty="0" smtClean="0"/>
              <a:t>side is labeled </a:t>
            </a:r>
            <a:r>
              <a:rPr lang="en-US" u="sng" dirty="0" smtClean="0"/>
              <a:t>LEFT at Home  (please take </a:t>
            </a:r>
          </a:p>
          <a:p>
            <a:r>
              <a:rPr lang="en-US" u="sng" dirty="0" smtClean="0"/>
              <a:t>those papers out) </a:t>
            </a:r>
            <a:r>
              <a:rPr lang="en-US" dirty="0" smtClean="0"/>
              <a:t>and the other is labeled</a:t>
            </a:r>
          </a:p>
          <a:p>
            <a:r>
              <a:rPr lang="en-US" dirty="0" smtClean="0"/>
              <a:t> </a:t>
            </a:r>
            <a:r>
              <a:rPr lang="en-US" u="sng" dirty="0" smtClean="0"/>
              <a:t>Bring RIGHT Back </a:t>
            </a:r>
            <a:r>
              <a:rPr lang="en-US" dirty="0" smtClean="0"/>
              <a:t>(please return those </a:t>
            </a:r>
          </a:p>
          <a:p>
            <a:r>
              <a:rPr lang="en-US" dirty="0" smtClean="0"/>
              <a:t>Items to school). Your child will become </a:t>
            </a:r>
          </a:p>
          <a:p>
            <a:r>
              <a:rPr lang="en-US" dirty="0"/>
              <a:t>r</a:t>
            </a:r>
            <a:r>
              <a:rPr lang="en-US" dirty="0" smtClean="0"/>
              <a:t>esponsible for unpacking and packing </a:t>
            </a:r>
          </a:p>
          <a:p>
            <a:r>
              <a:rPr lang="en-US" dirty="0"/>
              <a:t>h</a:t>
            </a:r>
            <a:r>
              <a:rPr lang="en-US" dirty="0" smtClean="0"/>
              <a:t>is/her binder daily. This folder will be</a:t>
            </a:r>
          </a:p>
          <a:p>
            <a:r>
              <a:rPr lang="en-US" dirty="0"/>
              <a:t>k</a:t>
            </a:r>
            <a:r>
              <a:rPr lang="en-US" dirty="0" smtClean="0"/>
              <a:t>ept in your child’s 3-ring binder along</a:t>
            </a:r>
          </a:p>
          <a:p>
            <a:r>
              <a:rPr lang="en-US" dirty="0"/>
              <a:t>w</a:t>
            </a:r>
            <a:r>
              <a:rPr lang="en-US" dirty="0" smtClean="0"/>
              <a:t>ith his/her agenda. Thank you!</a:t>
            </a:r>
          </a:p>
        </p:txBody>
      </p:sp>
      <p:sp>
        <p:nvSpPr>
          <p:cNvPr id="4" name="TextBox 3"/>
          <p:cNvSpPr txBox="1"/>
          <p:nvPr/>
        </p:nvSpPr>
        <p:spPr>
          <a:xfrm>
            <a:off x="2781300" y="463034"/>
            <a:ext cx="3924300" cy="369332"/>
          </a:xfrm>
          <a:prstGeom prst="rect">
            <a:avLst/>
          </a:prstGeom>
          <a:noFill/>
        </p:spPr>
        <p:txBody>
          <a:bodyPr wrap="square" rtlCol="0">
            <a:spAutoFit/>
          </a:bodyPr>
          <a:lstStyle/>
          <a:p>
            <a:pPr algn="ctr"/>
            <a:r>
              <a:rPr lang="en-US" b="1" u="sng" dirty="0" smtClean="0"/>
              <a:t>Home/School Binder</a:t>
            </a:r>
            <a:r>
              <a:rPr lang="en-US" dirty="0" smtClean="0"/>
              <a:t>:</a:t>
            </a:r>
            <a:endParaRPr lang="en-US" dirty="0"/>
          </a:p>
        </p:txBody>
      </p:sp>
    </p:spTree>
    <p:extLst>
      <p:ext uri="{BB962C8B-B14F-4D97-AF65-F5344CB8AC3E}">
        <p14:creationId xmlns:p14="http://schemas.microsoft.com/office/powerpoint/2010/main" val="268897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FBFC9A-6FBF-4F7E-888E-3A4C210D3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36" y="308618"/>
            <a:ext cx="7535309" cy="9906859"/>
          </a:xfrm>
          <a:prstGeom prst="rect">
            <a:avLst/>
          </a:prstGeom>
        </p:spPr>
      </p:pic>
      <p:sp>
        <p:nvSpPr>
          <p:cNvPr id="2" name="TextBox 1"/>
          <p:cNvSpPr txBox="1"/>
          <p:nvPr/>
        </p:nvSpPr>
        <p:spPr>
          <a:xfrm>
            <a:off x="3314700" y="308618"/>
            <a:ext cx="3522699" cy="11172289"/>
          </a:xfrm>
          <a:prstGeom prst="rect">
            <a:avLst/>
          </a:prstGeom>
          <a:noFill/>
        </p:spPr>
        <p:txBody>
          <a:bodyPr wrap="square" rtlCol="0">
            <a:spAutoFit/>
          </a:bodyPr>
          <a:lstStyle/>
          <a:p>
            <a:endParaRPr lang="en-US" dirty="0" smtClean="0"/>
          </a:p>
          <a:p>
            <a:r>
              <a:rPr lang="en-US" sz="2000" dirty="0" smtClean="0"/>
              <a:t>We work really hard to be safe, </a:t>
            </a:r>
          </a:p>
          <a:p>
            <a:r>
              <a:rPr lang="en-US" sz="2000" dirty="0" smtClean="0"/>
              <a:t>respectful, responsible and kind</a:t>
            </a:r>
          </a:p>
          <a:p>
            <a:r>
              <a:rPr lang="en-US" sz="2000" dirty="0"/>
              <a:t>e</a:t>
            </a:r>
            <a:r>
              <a:rPr lang="en-US" sz="2000" dirty="0" smtClean="0"/>
              <a:t>ach day in second grade! This year I am trying </a:t>
            </a:r>
            <a:r>
              <a:rPr lang="en-US" sz="2000" b="1" dirty="0" err="1" smtClean="0"/>
              <a:t>ClassDojo</a:t>
            </a:r>
            <a:r>
              <a:rPr lang="en-US" sz="2000" dirty="0" smtClean="0"/>
              <a:t> to build our classroom community. I will post announcements, updates and reminders. Share photos and videos from our classroom activities. I will also send private messages to keep you in the loop of your child’s progress and behavior. </a:t>
            </a:r>
          </a:p>
          <a:p>
            <a:r>
              <a:rPr lang="en-US" sz="2000" dirty="0" smtClean="0"/>
              <a:t>This is brand new for me and I am not very “techy” so bare with me. I am excited to be trying something new and have heard positive feedback about this program.</a:t>
            </a:r>
            <a:endParaRPr lang="en-US" sz="20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0883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B75BC-046E-4E27-92AE-A8F26B3C8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87" y="293583"/>
            <a:ext cx="7535309" cy="9906859"/>
          </a:xfrm>
          <a:prstGeom prst="rect">
            <a:avLst/>
          </a:prstGeom>
        </p:spPr>
      </p:pic>
      <p:sp>
        <p:nvSpPr>
          <p:cNvPr id="2" name="TextBox 1"/>
          <p:cNvSpPr txBox="1"/>
          <p:nvPr/>
        </p:nvSpPr>
        <p:spPr>
          <a:xfrm>
            <a:off x="-124287" y="7772400"/>
            <a:ext cx="7848536" cy="830997"/>
          </a:xfrm>
          <a:prstGeom prst="rect">
            <a:avLst/>
          </a:prstGeom>
          <a:noFill/>
        </p:spPr>
        <p:txBody>
          <a:bodyPr wrap="square" rtlCol="0">
            <a:spAutoFit/>
          </a:bodyPr>
          <a:lstStyle/>
          <a:p>
            <a:pPr algn="ctr"/>
            <a:r>
              <a:rPr lang="en-US" sz="4800" dirty="0" smtClean="0"/>
              <a:t>EXTRA INFORMATION</a:t>
            </a:r>
            <a:endParaRPr lang="en-US" sz="4800" dirty="0"/>
          </a:p>
        </p:txBody>
      </p:sp>
      <p:sp>
        <p:nvSpPr>
          <p:cNvPr id="4" name="TextBox 3"/>
          <p:cNvSpPr txBox="1"/>
          <p:nvPr/>
        </p:nvSpPr>
        <p:spPr>
          <a:xfrm>
            <a:off x="591986" y="933450"/>
            <a:ext cx="6708118" cy="5355312"/>
          </a:xfrm>
          <a:prstGeom prst="rect">
            <a:avLst/>
          </a:prstGeom>
          <a:noFill/>
        </p:spPr>
        <p:txBody>
          <a:bodyPr wrap="none" rtlCol="0">
            <a:spAutoFit/>
          </a:bodyPr>
          <a:lstStyle/>
          <a:p>
            <a:r>
              <a:rPr lang="en-US" b="1" u="sng" dirty="0" smtClean="0"/>
              <a:t>AR Reading Goals </a:t>
            </a:r>
            <a:r>
              <a:rPr lang="en-US" dirty="0" smtClean="0"/>
              <a:t>– Students will set an AR reading goal for </a:t>
            </a:r>
          </a:p>
          <a:p>
            <a:r>
              <a:rPr lang="en-US" dirty="0"/>
              <a:t>t</a:t>
            </a:r>
            <a:r>
              <a:rPr lang="en-US" dirty="0" smtClean="0"/>
              <a:t>hemselves each month. If your child meets or exceeds the</a:t>
            </a:r>
          </a:p>
          <a:p>
            <a:r>
              <a:rPr lang="en-US" dirty="0"/>
              <a:t>g</a:t>
            </a:r>
            <a:r>
              <a:rPr lang="en-US" dirty="0" smtClean="0"/>
              <a:t>oal for the month, he/she will receive the monthly reward</a:t>
            </a:r>
          </a:p>
          <a:p>
            <a:r>
              <a:rPr lang="en-US" dirty="0"/>
              <a:t>a</a:t>
            </a:r>
            <a:r>
              <a:rPr lang="en-US" dirty="0" smtClean="0"/>
              <a:t>nd become an AR Achiever for that month! Students will have</a:t>
            </a:r>
          </a:p>
          <a:p>
            <a:r>
              <a:rPr lang="en-US" dirty="0" smtClean="0"/>
              <a:t> an opportunity to read daily in our classroom, but will also take </a:t>
            </a:r>
          </a:p>
          <a:p>
            <a:r>
              <a:rPr lang="en-US" dirty="0" smtClean="0"/>
              <a:t>home a Book Buddy Bag with an AR book to read at home a couple </a:t>
            </a:r>
          </a:p>
          <a:p>
            <a:r>
              <a:rPr lang="en-US" dirty="0" smtClean="0"/>
              <a:t>days a week. All books read at home should be recorded on the</a:t>
            </a:r>
          </a:p>
          <a:p>
            <a:r>
              <a:rPr lang="en-US" dirty="0" smtClean="0"/>
              <a:t> Reading Log which is in the Book Buddy Bag. Thank you for </a:t>
            </a:r>
          </a:p>
          <a:p>
            <a:r>
              <a:rPr lang="en-US" dirty="0"/>
              <a:t>d</a:t>
            </a:r>
            <a:r>
              <a:rPr lang="en-US" dirty="0" smtClean="0"/>
              <a:t>eveloping life long readers!</a:t>
            </a:r>
          </a:p>
          <a:p>
            <a:endParaRPr lang="en-US" dirty="0"/>
          </a:p>
          <a:p>
            <a:endParaRPr lang="en-US" dirty="0" smtClean="0"/>
          </a:p>
          <a:p>
            <a:endParaRPr lang="en-US" dirty="0"/>
          </a:p>
          <a:p>
            <a:r>
              <a:rPr lang="en-US" b="1" u="sng" dirty="0" smtClean="0"/>
              <a:t>Water Bottles/Snack</a:t>
            </a:r>
            <a:r>
              <a:rPr lang="en-US" u="sng" dirty="0" smtClean="0"/>
              <a:t> </a:t>
            </a:r>
            <a:r>
              <a:rPr lang="en-US" dirty="0" smtClean="0"/>
              <a:t>– This is not required but students are allowed</a:t>
            </a:r>
          </a:p>
          <a:p>
            <a:r>
              <a:rPr lang="en-US" dirty="0"/>
              <a:t>t</a:t>
            </a:r>
            <a:r>
              <a:rPr lang="en-US" dirty="0" smtClean="0"/>
              <a:t>o bring a filled water bottle to school each day. The water bottle </a:t>
            </a:r>
          </a:p>
          <a:p>
            <a:r>
              <a:rPr lang="en-US" dirty="0" smtClean="0"/>
              <a:t>will go home each day for cleaning purposes but it is your </a:t>
            </a:r>
          </a:p>
          <a:p>
            <a:r>
              <a:rPr lang="en-US" dirty="0" smtClean="0"/>
              <a:t>choice to fill it at home and return it the next day. We do not </a:t>
            </a:r>
          </a:p>
          <a:p>
            <a:r>
              <a:rPr lang="en-US" dirty="0" smtClean="0"/>
              <a:t>buy class snacks in second grade. However, your child is allowed to</a:t>
            </a:r>
          </a:p>
          <a:p>
            <a:r>
              <a:rPr lang="en-US" dirty="0" smtClean="0"/>
              <a:t> bring an individual snack from the approved snack list to</a:t>
            </a:r>
          </a:p>
          <a:p>
            <a:r>
              <a:rPr lang="en-US" dirty="0"/>
              <a:t>e</a:t>
            </a:r>
            <a:r>
              <a:rPr lang="en-US" dirty="0" smtClean="0"/>
              <a:t>at during our guided reading centers in the afternoon.</a:t>
            </a:r>
            <a:endParaRPr lang="en-US" dirty="0"/>
          </a:p>
        </p:txBody>
      </p:sp>
      <p:sp>
        <p:nvSpPr>
          <p:cNvPr id="5" name="TextBox 4"/>
          <p:cNvSpPr txBox="1"/>
          <p:nvPr/>
        </p:nvSpPr>
        <p:spPr>
          <a:xfrm>
            <a:off x="591986" y="6533285"/>
            <a:ext cx="6551764" cy="923330"/>
          </a:xfrm>
          <a:prstGeom prst="rect">
            <a:avLst/>
          </a:prstGeom>
          <a:noFill/>
        </p:spPr>
        <p:txBody>
          <a:bodyPr wrap="square" rtlCol="0">
            <a:spAutoFit/>
          </a:bodyPr>
          <a:lstStyle/>
          <a:p>
            <a:r>
              <a:rPr lang="en-US" dirty="0" smtClean="0"/>
              <a:t>If you have any questions or concerns throughout the year, please feel free to contact me. I always have an open door policy. I look</a:t>
            </a:r>
          </a:p>
          <a:p>
            <a:r>
              <a:rPr lang="en-US" dirty="0"/>
              <a:t>f</a:t>
            </a:r>
            <a:r>
              <a:rPr lang="en-US" dirty="0" smtClean="0"/>
              <a:t>orward to an amazing year with my new class!</a:t>
            </a:r>
            <a:endParaRPr lang="en-US" dirty="0"/>
          </a:p>
        </p:txBody>
      </p:sp>
    </p:spTree>
    <p:extLst>
      <p:ext uri="{BB962C8B-B14F-4D97-AF65-F5344CB8AC3E}">
        <p14:creationId xmlns:p14="http://schemas.microsoft.com/office/powerpoint/2010/main" val="562172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890</TotalTime>
  <Words>635</Words>
  <Application>Microsoft Office PowerPoint</Application>
  <PresentationFormat>Custom</PresentationFormat>
  <Paragraphs>92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AGByeFelicia</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KUCKO</dc:creator>
  <cp:lastModifiedBy>Leslie Naugle</cp:lastModifiedBy>
  <cp:revision>32</cp:revision>
  <cp:lastPrinted>2019-08-30T20:11:57Z</cp:lastPrinted>
  <dcterms:created xsi:type="dcterms:W3CDTF">2018-07-15T17:44:32Z</dcterms:created>
  <dcterms:modified xsi:type="dcterms:W3CDTF">2019-09-04T18:47:51Z</dcterms:modified>
</cp:coreProperties>
</file>